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24" autoAdjust="0"/>
  </p:normalViewPr>
  <p:slideViewPr>
    <p:cSldViewPr>
      <p:cViewPr>
        <p:scale>
          <a:sx n="96" d="100"/>
          <a:sy n="96" d="100"/>
        </p:scale>
        <p:origin x="-654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0DE1-930D-4B12-9F82-48610AE17448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3D0-B28A-465C-84BF-F633D8A2A0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0DE1-930D-4B12-9F82-48610AE17448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3D0-B28A-465C-84BF-F633D8A2A0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0DE1-930D-4B12-9F82-48610AE17448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3D0-B28A-465C-84BF-F633D8A2A0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0DE1-930D-4B12-9F82-48610AE17448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3D0-B28A-465C-84BF-F633D8A2A0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0DE1-930D-4B12-9F82-48610AE17448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3D0-B28A-465C-84BF-F633D8A2A0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0DE1-930D-4B12-9F82-48610AE17448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3D0-B28A-465C-84BF-F633D8A2A0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0DE1-930D-4B12-9F82-48610AE17448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3D0-B28A-465C-84BF-F633D8A2A0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0DE1-930D-4B12-9F82-48610AE17448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3D0-B28A-465C-84BF-F633D8A2A0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0DE1-930D-4B12-9F82-48610AE17448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3D0-B28A-465C-84BF-F633D8A2A0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0DE1-930D-4B12-9F82-48610AE17448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3D0-B28A-465C-84BF-F633D8A2A0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0DE1-930D-4B12-9F82-48610AE17448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3D0-B28A-465C-84BF-F633D8A2A0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D0DE1-930D-4B12-9F82-48610AE17448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73D0-B28A-465C-84BF-F633D8A2A09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008112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3300"/>
                </a:solidFill>
                <a:latin typeface="Century Gothic" pitchFamily="34" charset="0"/>
              </a:rPr>
              <a:t>Où nous sommes</a:t>
            </a:r>
            <a:endParaRPr lang="it-IT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pic>
        <p:nvPicPr>
          <p:cNvPr id="4" name="Immagine 3" descr="italia_lombard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3409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23528" y="2852936"/>
            <a:ext cx="46805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Century Gothic" pitchFamily="34" charset="0"/>
              </a:rPr>
              <a:t>Nous habitons à </a:t>
            </a:r>
            <a:r>
              <a:rPr lang="fr-FR" sz="1600" b="1" dirty="0" err="1">
                <a:solidFill>
                  <a:srgbClr val="FF3300"/>
                </a:solidFill>
                <a:latin typeface="Century Gothic" pitchFamily="34" charset="0"/>
              </a:rPr>
              <a:t>Remedello</a:t>
            </a:r>
            <a:r>
              <a:rPr lang="fr-FR" sz="1600" dirty="0">
                <a:latin typeface="Century Gothic" pitchFamily="34" charset="0"/>
              </a:rPr>
              <a:t> un petit pays dans la province de Brescia. </a:t>
            </a:r>
            <a:endParaRPr lang="it-IT" sz="1600" dirty="0">
              <a:latin typeface="Century Gothic" pitchFamily="34" charset="0"/>
            </a:endParaRPr>
          </a:p>
          <a:p>
            <a:pPr algn="just"/>
            <a:r>
              <a:rPr lang="it-IT" sz="1600" dirty="0">
                <a:latin typeface="Century Gothic" pitchFamily="34" charset="0"/>
              </a:rPr>
              <a:t>Brescia est une ville </a:t>
            </a:r>
            <a:r>
              <a:rPr lang="it-IT" sz="1600" dirty="0" err="1">
                <a:latin typeface="Century Gothic" pitchFamily="34" charset="0"/>
              </a:rPr>
              <a:t>et</a:t>
            </a:r>
            <a:r>
              <a:rPr lang="it-IT" sz="1600" dirty="0">
                <a:latin typeface="Century Gothic" pitchFamily="34" charset="0"/>
              </a:rPr>
              <a:t> une province de la </a:t>
            </a:r>
            <a:r>
              <a:rPr lang="it-IT" sz="1600" dirty="0" err="1">
                <a:latin typeface="Century Gothic" pitchFamily="34" charset="0"/>
              </a:rPr>
              <a:t>région</a:t>
            </a:r>
            <a:r>
              <a:rPr lang="it-IT" sz="1600" dirty="0">
                <a:latin typeface="Century Gothic" pitchFamily="34" charset="0"/>
              </a:rPr>
              <a:t> de la Lombardia. </a:t>
            </a:r>
            <a:r>
              <a:rPr lang="fr-FR" sz="1600" dirty="0">
                <a:latin typeface="Century Gothic" pitchFamily="34" charset="0"/>
              </a:rPr>
              <a:t>La </a:t>
            </a:r>
            <a:r>
              <a:rPr lang="fr-FR" sz="1600" dirty="0" err="1">
                <a:latin typeface="Century Gothic" pitchFamily="34" charset="0"/>
              </a:rPr>
              <a:t>Lombardia</a:t>
            </a:r>
            <a:r>
              <a:rPr lang="fr-FR" sz="1600" dirty="0">
                <a:latin typeface="Century Gothic" pitchFamily="34" charset="0"/>
              </a:rPr>
              <a:t> est une région qui se trouve dans l’Italie du Nord.</a:t>
            </a:r>
            <a:endParaRPr lang="it-IT" sz="1600" dirty="0">
              <a:latin typeface="Century Gothic" pitchFamily="34" charset="0"/>
            </a:endParaRPr>
          </a:p>
          <a:p>
            <a:pPr algn="just"/>
            <a:endParaRPr lang="it-IT" sz="1400" dirty="0">
              <a:latin typeface="Century Gothic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6300192" y="2492896"/>
            <a:ext cx="1368152" cy="635000"/>
          </a:xfrm>
          <a:prstGeom prst="leftArrow">
            <a:avLst>
              <a:gd name="adj1" fmla="val 50000"/>
              <a:gd name="adj2" fmla="val 44750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</a:t>
            </a:r>
            <a:r>
              <a:rPr kumimoji="0" lang="it-IT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LOMBARDI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4334327"/>
            <a:ext cx="4536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 province de Brescia se trouve dans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 partie orientale de la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Lombardia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3200" smtClean="0">
                <a:solidFill>
                  <a:srgbClr val="FF3300"/>
                </a:solidFill>
                <a:latin typeface="Century Gothic" pitchFamily="34" charset="0"/>
              </a:rPr>
              <a:t>Hôtel </a:t>
            </a:r>
            <a:r>
              <a:rPr lang="fr-FR" sz="3200" dirty="0" smtClean="0">
                <a:solidFill>
                  <a:srgbClr val="FF3300"/>
                </a:solidFill>
                <a:latin typeface="Century Gothic" pitchFamily="34" charset="0"/>
              </a:rPr>
              <a:t>de ville et la place centrale</a:t>
            </a:r>
            <a:endParaRPr lang="it-IT" sz="3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1124744"/>
            <a:ext cx="8820472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Place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della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Loggia 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( Place de la Loge) construite pendant la période de la Renaissance.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En 1974 il y a eu un attentat terroriste.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Une bombe, cachée dans une poubelle, explose sous les arcades lors d'une manifestation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antifasciste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sur cette place, faisant huit morts et 102 blessés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648325" cy="2143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528" y="6309320"/>
            <a:ext cx="45095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Place Vittoria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construite pendant la période du Fascisme.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21088"/>
            <a:ext cx="3790950" cy="2524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33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Un peu </a:t>
            </a:r>
            <a:r>
              <a:rPr lang="fr-FR" sz="3600" dirty="0" smtClean="0">
                <a:solidFill>
                  <a:srgbClr val="FF3300"/>
                </a:solidFill>
                <a:latin typeface="Century Gothic" pitchFamily="34" charset="0"/>
              </a:rPr>
              <a:t>d’économie</a:t>
            </a:r>
            <a:endParaRPr lang="it-IT" sz="3600" spc="3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744379"/>
            <a:ext cx="46805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Les monuments présentés sont la destination de beaucoup de touristes.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En 2011 Brescia a été inscrite au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Patrimoine Mondial de l’Unesco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L’économie de la ville et de la province entière se base sur l’industrie, le commerce, l’artisanat, les services, l’ agriculture et le tourisme.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Il y a surtout des entreprises petites - moyennes mais Brescia possède aussi de nombreuses industries qui vont du secteur alimentaire au secteur métallurgique et mécanique.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Parmi les cultures il y a la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vigne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d’où on produit des vins fins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et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les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oliviers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dans le territoire du Garde.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Nous habitons dans la partie méridionale de la province de Brescia et là on cultive des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céréales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des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pommes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de terres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et du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fourrage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3705225" cy="2457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dolomitiviaggivacanze.it/wp-content/uploads/2014/02/Lagodigar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456384" cy="2592288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5724128" y="5949280"/>
            <a:ext cx="221406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Un village du lac de Garde</a:t>
            </a:r>
            <a:endParaRPr lang="it-IT" sz="1200" dirty="0" smtClean="0">
              <a:latin typeface="Century Gothic" pitchFamily="34" charset="0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3476625" cy="2324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5796136" y="2996952"/>
            <a:ext cx="198483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Century Gothic" pitchFamily="34" charset="0"/>
              </a:rPr>
              <a:t>Olivier </a:t>
            </a:r>
            <a:r>
              <a:rPr lang="it-IT" sz="1200" dirty="0" err="1" smtClean="0">
                <a:latin typeface="Century Gothic" pitchFamily="34" charset="0"/>
              </a:rPr>
              <a:t>du</a:t>
            </a:r>
            <a:r>
              <a:rPr lang="it-IT" sz="1200" dirty="0" smtClean="0">
                <a:latin typeface="Century Gothic" pitchFamily="34" charset="0"/>
              </a:rPr>
              <a:t> </a:t>
            </a:r>
            <a:r>
              <a:rPr lang="it-IT" sz="1200" dirty="0" err="1" smtClean="0">
                <a:latin typeface="Century Gothic" pitchFamily="34" charset="0"/>
              </a:rPr>
              <a:t>Lac</a:t>
            </a:r>
            <a:r>
              <a:rPr lang="it-IT" sz="1200" dirty="0" smtClean="0">
                <a:latin typeface="Century Gothic" pitchFamily="34" charset="0"/>
              </a:rPr>
              <a:t> de </a:t>
            </a:r>
            <a:r>
              <a:rPr lang="it-IT" sz="1200" dirty="0" err="1" smtClean="0">
                <a:latin typeface="Century Gothic" pitchFamily="34" charset="0"/>
              </a:rPr>
              <a:t>Garde</a:t>
            </a:r>
            <a:endParaRPr lang="it-IT" sz="1200" dirty="0">
              <a:latin typeface="Century Gothic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59632" y="5877272"/>
            <a:ext cx="256031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Vue aérienne du </a:t>
            </a:r>
            <a:r>
              <a:rPr lang="fr-FR" sz="1200" b="1" dirty="0" smtClean="0">
                <a:latin typeface="Century Gothic" pitchFamily="34" charset="0"/>
              </a:rPr>
              <a:t>Lac de Garda </a:t>
            </a:r>
            <a:endParaRPr lang="it-IT" sz="12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4000" spc="300" dirty="0" smtClean="0">
                <a:solidFill>
                  <a:srgbClr val="FF3300"/>
                </a:solidFill>
                <a:latin typeface="Century Gothic" pitchFamily="34" charset="0"/>
              </a:rPr>
              <a:t>Bon </a:t>
            </a:r>
            <a:r>
              <a:rPr lang="it-IT" sz="4000" spc="300" dirty="0" err="1" smtClean="0">
                <a:solidFill>
                  <a:srgbClr val="FF3300"/>
                </a:solidFill>
                <a:latin typeface="Century Gothic" pitchFamily="34" charset="0"/>
              </a:rPr>
              <a:t>appétit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1595790"/>
            <a:ext cx="8748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Nos plats typiques sont les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casoncelli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(raviolis remplis avec de la  viande), la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charcuterie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les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fromages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la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broche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(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lo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spiedo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), la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polenta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et </a:t>
            </a:r>
            <a:r>
              <a:rPr lang="fr-FR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le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gâteau de roses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torta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di rose).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3419475" cy="2276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331640" y="5157192"/>
            <a:ext cx="1146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Century Gothic" pitchFamily="34" charset="0"/>
              </a:rPr>
              <a:t>I </a:t>
            </a:r>
            <a:r>
              <a:rPr lang="it-IT" sz="1400" dirty="0" err="1" smtClean="0">
                <a:latin typeface="Century Gothic" pitchFamily="34" charset="0"/>
              </a:rPr>
              <a:t>casoncelli</a:t>
            </a:r>
            <a:endParaRPr lang="it-IT" sz="1400" dirty="0">
              <a:latin typeface="Century Gothic" pitchFamily="34" charset="0"/>
            </a:endParaRPr>
          </a:p>
        </p:txBody>
      </p:sp>
      <p:pic>
        <p:nvPicPr>
          <p:cNvPr id="7" name="Immagine 6" descr="uid_142b7f055e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132856"/>
            <a:ext cx="503912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5940152" y="5301208"/>
            <a:ext cx="1125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Century Gothic" pitchFamily="34" charset="0"/>
              </a:rPr>
              <a:t>La polenta</a:t>
            </a:r>
            <a:endParaRPr lang="it-IT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spc="300" dirty="0" err="1" smtClean="0">
                <a:solidFill>
                  <a:srgbClr val="FF3300"/>
                </a:solidFill>
                <a:latin typeface="Century Gothic" pitchFamily="34" charset="0"/>
              </a:rPr>
              <a:t>et</a:t>
            </a:r>
            <a:r>
              <a:rPr lang="it-IT" sz="3600" spc="300" dirty="0" smtClean="0">
                <a:solidFill>
                  <a:srgbClr val="FF3300"/>
                </a:solidFill>
                <a:latin typeface="Century Gothic" pitchFamily="34" charset="0"/>
              </a:rPr>
              <a:t> ... dulcis in </a:t>
            </a:r>
            <a:r>
              <a:rPr lang="it-IT" sz="3600" spc="300" dirty="0" err="1" smtClean="0">
                <a:solidFill>
                  <a:srgbClr val="FF3300"/>
                </a:solidFill>
                <a:latin typeface="Century Gothic" pitchFamily="34" charset="0"/>
              </a:rPr>
              <a:t>fundo…</a:t>
            </a:r>
            <a:r>
              <a:rPr lang="it-IT" sz="3600" spc="300" dirty="0" smtClean="0">
                <a:solidFill>
                  <a:srgbClr val="FF3300"/>
                </a:solidFill>
                <a:latin typeface="Century Gothic" pitchFamily="34" charset="0"/>
              </a:rPr>
              <a:t/>
            </a:r>
            <a:br>
              <a:rPr lang="it-IT" sz="3600" spc="300" dirty="0" smtClean="0">
                <a:solidFill>
                  <a:srgbClr val="FF3300"/>
                </a:solidFill>
                <a:latin typeface="Century Gothic" pitchFamily="34" charset="0"/>
              </a:rPr>
            </a:br>
            <a:r>
              <a:rPr lang="fr-FR" sz="3600" spc="300" dirty="0" smtClean="0">
                <a:solidFill>
                  <a:srgbClr val="FF3300"/>
                </a:solidFill>
                <a:latin typeface="Monotype Corsiva" pitchFamily="66" charset="0"/>
              </a:rPr>
              <a:t> </a:t>
            </a:r>
            <a:endParaRPr lang="it-IT" sz="3600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3672408" cy="30990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3707904" y="5373216"/>
            <a:ext cx="1654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La torta di rose</a:t>
            </a:r>
            <a:endParaRPr lang="it-IT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spc="300" dirty="0" smtClean="0">
                <a:solidFill>
                  <a:srgbClr val="FF3300"/>
                </a:solidFill>
                <a:latin typeface="Century Gothic" pitchFamily="34" charset="0"/>
              </a:rPr>
              <a:t>Traditions populaires</a:t>
            </a:r>
            <a:endParaRPr lang="it-IT" sz="3600" spc="300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1340768"/>
            <a:ext cx="84249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A’ la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moitié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de la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période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quadragésimale il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existe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une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tradition populaire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très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célèbre d’origine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paysanne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qui consiste à “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brûler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la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vieille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”.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 vieille est représentée par une poupée qui vient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br</a:t>
            </a:r>
            <a:r>
              <a:rPr lang="it-IT" sz="14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û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lée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pour dire adieu à l’hiver et à l’année passée et pour accueillir le début d’une nouvelle saison.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92896"/>
            <a:ext cx="4608512" cy="38164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3300"/>
                </a:solidFill>
                <a:latin typeface="Century Gothic" pitchFamily="34" charset="0"/>
              </a:rPr>
              <a:t>Une longue course: la « Mille </a:t>
            </a:r>
            <a:r>
              <a:rPr lang="fr-FR" sz="3600" dirty="0" err="1" smtClean="0">
                <a:solidFill>
                  <a:srgbClr val="FF3300"/>
                </a:solidFill>
                <a:latin typeface="Century Gothic" pitchFamily="34" charset="0"/>
              </a:rPr>
              <a:t>miglia</a:t>
            </a:r>
            <a:r>
              <a:rPr lang="fr-FR" sz="3600" dirty="0" smtClean="0">
                <a:solidFill>
                  <a:srgbClr val="FF3300"/>
                </a:solidFill>
                <a:latin typeface="Century Gothic" pitchFamily="34" charset="0"/>
              </a:rPr>
              <a:t> »</a:t>
            </a:r>
            <a:endParaRPr lang="it-IT" sz="36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1412776"/>
            <a:ext cx="8784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 </a:t>
            </a: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Mille </a:t>
            </a:r>
            <a:r>
              <a:rPr kumimoji="0" lang="fr-FR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Miglia</a:t>
            </a: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est une très célèbre course de voitures d’époque  qui part de Brescia et après avoir parcouru «</a:t>
            </a: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 mille </a:t>
            </a:r>
            <a:r>
              <a:rPr kumimoji="0" lang="fr-F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miglia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 » on revient à Brescia.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Immagine 4" descr="La-Mille-Miglia-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120680" cy="396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fr-FR" sz="4000" spc="300" dirty="0" smtClean="0">
                <a:solidFill>
                  <a:srgbClr val="FF33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Nous vous saluons</a:t>
            </a:r>
            <a:r>
              <a:rPr lang="fr-FR" sz="4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fr-FR" sz="4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</a:br>
            <a:endParaRPr lang="it-IT" dirty="0">
              <a:latin typeface="Century Gothic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11560" y="70373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Century Gothic" pitchFamily="34" charset="0"/>
              </a:rPr>
              <a:t>Nous sommes la classe 1A, nous avons préparé le diaporama sur la ville de Brescia avec nos professeurs </a:t>
            </a:r>
            <a:r>
              <a:rPr lang="fr-FR" sz="1200" dirty="0" smtClean="0">
                <a:latin typeface="Century Gothic" pitchFamily="34" charset="0"/>
              </a:rPr>
              <a:t>d’histoire-géo, </a:t>
            </a:r>
            <a:r>
              <a:rPr lang="fr-FR" sz="1200" dirty="0" smtClean="0">
                <a:latin typeface="Century Gothic" pitchFamily="34" charset="0"/>
              </a:rPr>
              <a:t>de </a:t>
            </a:r>
            <a:r>
              <a:rPr lang="fr-FR" sz="1200" dirty="0" smtClean="0">
                <a:latin typeface="Century Gothic" pitchFamily="34" charset="0"/>
              </a:rPr>
              <a:t>technologie et de français </a:t>
            </a:r>
            <a:r>
              <a:rPr lang="fr-FR" sz="1200" dirty="0" smtClean="0">
                <a:latin typeface="Century Gothic" pitchFamily="34" charset="0"/>
              </a:rPr>
              <a:t>Madame </a:t>
            </a:r>
            <a:r>
              <a:rPr lang="fr-FR" sz="1200" dirty="0" err="1" smtClean="0">
                <a:latin typeface="Century Gothic" pitchFamily="34" charset="0"/>
              </a:rPr>
              <a:t>Federica</a:t>
            </a:r>
            <a:r>
              <a:rPr lang="fr-FR" sz="1200" dirty="0" smtClean="0">
                <a:latin typeface="Century Gothic" pitchFamily="34" charset="0"/>
              </a:rPr>
              <a:t> </a:t>
            </a:r>
            <a:r>
              <a:rPr lang="fr-FR" sz="1200" dirty="0" smtClean="0">
                <a:latin typeface="Century Gothic" pitchFamily="34" charset="0"/>
              </a:rPr>
              <a:t>Rosa, Monsieur </a:t>
            </a:r>
            <a:r>
              <a:rPr lang="fr-FR" sz="1200" dirty="0" smtClean="0">
                <a:latin typeface="Century Gothic" pitchFamily="34" charset="0"/>
              </a:rPr>
              <a:t>Stefano </a:t>
            </a:r>
            <a:r>
              <a:rPr lang="fr-FR" sz="1200" dirty="0" err="1" smtClean="0">
                <a:latin typeface="Century Gothic" pitchFamily="34" charset="0"/>
              </a:rPr>
              <a:t>Palmerio</a:t>
            </a:r>
            <a:r>
              <a:rPr lang="fr-FR" sz="1200" dirty="0" smtClean="0">
                <a:latin typeface="Century Gothic" pitchFamily="34" charset="0"/>
              </a:rPr>
              <a:t> et Madame Francesca </a:t>
            </a:r>
            <a:r>
              <a:rPr lang="fr-FR" sz="1200" dirty="0" err="1" smtClean="0">
                <a:latin typeface="Century Gothic" pitchFamily="34" charset="0"/>
              </a:rPr>
              <a:t>Savarese</a:t>
            </a:r>
            <a:r>
              <a:rPr lang="fr-FR" sz="1200" dirty="0" smtClean="0">
                <a:latin typeface="Century Gothic" pitchFamily="34" charset="0"/>
              </a:rPr>
              <a:t>.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De gauche à droite, </a:t>
            </a:r>
            <a:r>
              <a:rPr lang="fr-FR" sz="12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à partir de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la première ligne: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Geanina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Ludovica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Damiano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Michele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Emanuel,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Karan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Century Gothic" pitchFamily="34" charset="0"/>
              </a:rPr>
              <a:t>Dans la ligne centrale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: Michele,  </a:t>
            </a: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Noura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 Vittoria,  Aurora,  Matteo,  Daniele,  Daniel.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Century Gothic" pitchFamily="34" charset="0"/>
              </a:rPr>
              <a:t>Pour terminer  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: Nina, Giada, Giusy, Giulia, Chiara, Sebastian </a:t>
            </a: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et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Rashanpreet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Une salutation aussi de la part de 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Mairon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Alessia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Michele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et Grazia qui ne sont pas présentes dans la photo.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 l="8749" t="1749" r="2916"/>
          <a:stretch>
            <a:fillRect/>
          </a:stretch>
        </p:blipFill>
        <p:spPr bwMode="auto">
          <a:xfrm>
            <a:off x="2051720" y="2276872"/>
            <a:ext cx="4968552" cy="41764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3300"/>
                </a:solidFill>
                <a:latin typeface="Century Gothic" pitchFamily="34" charset="0"/>
              </a:rPr>
              <a:t>Où nous sommes</a:t>
            </a:r>
            <a:r>
              <a:rPr lang="it-IT" sz="3200" dirty="0" smtClean="0">
                <a:solidFill>
                  <a:srgbClr val="FF3300"/>
                </a:solidFill>
                <a:latin typeface="Century Gothic" pitchFamily="34" charset="0"/>
              </a:rPr>
              <a:t>, </a:t>
            </a:r>
            <a:r>
              <a:rPr lang="fr-FR" sz="3200" dirty="0">
                <a:solidFill>
                  <a:srgbClr val="FF3300"/>
                </a:solidFill>
                <a:latin typeface="Century Gothic" pitchFamily="34" charset="0"/>
              </a:rPr>
              <a:t>plus précisément</a:t>
            </a:r>
            <a:endParaRPr lang="it-IT" sz="3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92896"/>
            <a:ext cx="3257550" cy="3238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049" name="AutoShape 1"/>
          <p:cNvSpPr>
            <a:spLocks noChangeArrowheads="1"/>
          </p:cNvSpPr>
          <p:nvPr/>
        </p:nvSpPr>
        <p:spPr bwMode="auto">
          <a:xfrm flipH="1">
            <a:off x="3779912" y="3284984"/>
            <a:ext cx="2849810" cy="577850"/>
          </a:xfrm>
          <a:prstGeom prst="leftArrow">
            <a:avLst>
              <a:gd name="adj1" fmla="val 40065"/>
              <a:gd name="adj2" fmla="val 103110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  La province de Brescia en Lombardia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6310561" y="4243189"/>
            <a:ext cx="101600" cy="115888"/>
          </a:xfrm>
          <a:prstGeom prst="ellipse">
            <a:avLst/>
          </a:prstGeom>
          <a:solidFill>
            <a:srgbClr val="FFFF00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flipH="1">
            <a:off x="4860031" y="4005064"/>
            <a:ext cx="1367979" cy="579438"/>
          </a:xfrm>
          <a:prstGeom prst="leftArrow">
            <a:avLst>
              <a:gd name="adj1" fmla="val 40065"/>
              <a:gd name="adj2" fmla="val 52055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  La ville de Brescia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6517357" y="4602212"/>
            <a:ext cx="88900" cy="952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6660232" y="4437112"/>
            <a:ext cx="1139825" cy="457200"/>
          </a:xfrm>
          <a:prstGeom prst="leftArrow">
            <a:avLst>
              <a:gd name="adj1" fmla="val 50000"/>
              <a:gd name="adj2" fmla="val 62326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    </a:t>
            </a:r>
            <a:r>
              <a:rPr kumimoji="0" lang="it-IT" sz="1100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Century Gothic" pitchFamily="34" charset="0"/>
                <a:cs typeface="Arial" pitchFamily="34" charset="0"/>
              </a:rPr>
              <a:t>Remedello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2056" name="Picture 8" descr="https://upload.wikimedia.org/wikipedia/commons/thumb/0/06/Map_of_comune_of_Remedello_(province_of_Brescia,_region_Lombardy,_Italy).svg/157px-Map_of_comune_of_Remedello_(province_of_Brescia,_region_Lombardy,_Italy)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20888"/>
            <a:ext cx="2088232" cy="3311911"/>
          </a:xfrm>
          <a:prstGeom prst="rect">
            <a:avLst/>
          </a:prstGeom>
          <a:noFill/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051720" y="5301208"/>
            <a:ext cx="1296144" cy="457200"/>
          </a:xfrm>
          <a:prstGeom prst="leftArrow">
            <a:avLst>
              <a:gd name="adj1" fmla="val 50000"/>
              <a:gd name="adj2" fmla="val 62326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    </a:t>
            </a: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Remedello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115616" y="1988840"/>
            <a:ext cx="21451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it-IT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Arial" pitchFamily="34" charset="0"/>
              </a:rPr>
              <a:t>Province de Brescia</a:t>
            </a:r>
            <a:endParaRPr lang="it-IT" sz="28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699792" y="4437112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Century Gothic" pitchFamily="34" charset="0"/>
              </a:rPr>
              <a:t>Lago di Garda</a:t>
            </a:r>
            <a:endParaRPr lang="it-IT" sz="1200" dirty="0">
              <a:latin typeface="Century Gothic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23528" y="4005064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Century Gothic" pitchFamily="34" charset="0"/>
              </a:rPr>
              <a:t>Lago d’Iseo</a:t>
            </a:r>
            <a:endParaRPr lang="it-IT" sz="1200" dirty="0">
              <a:latin typeface="Century Gothic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292080" y="1988840"/>
            <a:ext cx="1269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it-IT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Arial" pitchFamily="34" charset="0"/>
              </a:rPr>
              <a:t>Lombardia</a:t>
            </a:r>
            <a:endParaRPr lang="it-IT" sz="28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13576" cy="638944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3300"/>
                </a:solidFill>
                <a:latin typeface="Century Gothic" pitchFamily="34" charset="0"/>
              </a:rPr>
              <a:t>Nous vous présentons notre merveilleuse ville </a:t>
            </a:r>
            <a:endParaRPr lang="it-IT" dirty="0">
              <a:solidFill>
                <a:srgbClr val="FF3300"/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2914650" cy="3695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1844824"/>
            <a:ext cx="2592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Brescia aujourd’hui vue du haut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4"/>
            <a:ext cx="4143375" cy="3629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95536" y="98072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 smtClean="0">
                <a:latin typeface="Century Gothic" pitchFamily="34" charset="0"/>
              </a:rPr>
              <a:t>Durant </a:t>
            </a:r>
            <a:r>
              <a:rPr lang="fr-FR" sz="1600" dirty="0">
                <a:latin typeface="Century Gothic" pitchFamily="34" charset="0"/>
              </a:rPr>
              <a:t>le </a:t>
            </a:r>
            <a:r>
              <a:rPr lang="fr-FR" sz="1600" b="1" dirty="0" err="1" smtClean="0">
                <a:latin typeface="Century Gothic" pitchFamily="34" charset="0"/>
              </a:rPr>
              <a:t>Risorgimento</a:t>
            </a:r>
            <a:r>
              <a:rPr lang="fr-FR" sz="1600" dirty="0" smtClean="0">
                <a:latin typeface="Century Gothic" pitchFamily="34" charset="0"/>
              </a:rPr>
              <a:t>, </a:t>
            </a:r>
            <a:r>
              <a:rPr lang="fr-FR" sz="1600" dirty="0">
                <a:latin typeface="Century Gothic" pitchFamily="34" charset="0"/>
              </a:rPr>
              <a:t>Brescia se distingue </a:t>
            </a:r>
            <a:r>
              <a:rPr lang="fr-FR" sz="1600" dirty="0" smtClean="0">
                <a:latin typeface="Century Gothic" pitchFamily="34" charset="0"/>
              </a:rPr>
              <a:t>pour </a:t>
            </a:r>
            <a:r>
              <a:rPr lang="fr-FR" sz="1600" dirty="0">
                <a:latin typeface="Century Gothic" pitchFamily="34" charset="0"/>
              </a:rPr>
              <a:t>la révolte contre les </a:t>
            </a:r>
            <a:r>
              <a:rPr lang="fr-FR" sz="1600" b="1" dirty="0" smtClean="0">
                <a:latin typeface="Century Gothic" pitchFamily="34" charset="0"/>
              </a:rPr>
              <a:t>Autrichiens</a:t>
            </a:r>
            <a:r>
              <a:rPr lang="fr-FR" sz="1600" dirty="0" smtClean="0">
                <a:latin typeface="Century Gothic" pitchFamily="34" charset="0"/>
              </a:rPr>
              <a:t>, </a:t>
            </a:r>
            <a:r>
              <a:rPr lang="fr-FR" sz="1600" dirty="0">
                <a:latin typeface="Century Gothic" pitchFamily="34" charset="0"/>
              </a:rPr>
              <a:t>appelée les </a:t>
            </a:r>
            <a:r>
              <a:rPr lang="fr-FR" sz="1600" b="1" dirty="0" smtClean="0">
                <a:solidFill>
                  <a:srgbClr val="FF3300"/>
                </a:solidFill>
                <a:latin typeface="Century Gothic" pitchFamily="34" charset="0"/>
              </a:rPr>
              <a:t>Dix Jours </a:t>
            </a:r>
            <a:r>
              <a:rPr lang="fr-FR" sz="1600" dirty="0" smtClean="0">
                <a:latin typeface="Century Gothic" pitchFamily="34" charset="0"/>
              </a:rPr>
              <a:t>(mars 1849), </a:t>
            </a:r>
            <a:r>
              <a:rPr lang="fr-FR" sz="1600" dirty="0">
                <a:latin typeface="Century Gothic" pitchFamily="34" charset="0"/>
              </a:rPr>
              <a:t>qui lui vaut l’appellation de </a:t>
            </a:r>
            <a:r>
              <a:rPr lang="fr-FR" sz="1600" b="1" dirty="0">
                <a:solidFill>
                  <a:srgbClr val="FF3300"/>
                </a:solidFill>
                <a:latin typeface="Century Gothic" pitchFamily="34" charset="0"/>
              </a:rPr>
              <a:t>La Lionne d’Italie</a:t>
            </a:r>
            <a:r>
              <a:rPr lang="fr-FR" sz="1600" dirty="0">
                <a:latin typeface="Century Gothic" pitchFamily="34" charset="0"/>
              </a:rPr>
              <a:t> pour sa </a:t>
            </a:r>
            <a:r>
              <a:rPr lang="fr-FR" sz="1600" dirty="0" smtClean="0">
                <a:latin typeface="Century Gothic" pitchFamily="34" charset="0"/>
              </a:rPr>
              <a:t>résistance.</a:t>
            </a:r>
            <a:endParaRPr lang="it-IT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3300"/>
                </a:solidFill>
              </a:rPr>
              <a:t>Nos rivières</a:t>
            </a:r>
            <a:endParaRPr lang="it-IT" sz="3600" dirty="0">
              <a:solidFill>
                <a:srgbClr val="FF3300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83568" y="1484784"/>
            <a:ext cx="7899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Son territoire est presque entièrement plat et il est traversé par les rivières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Mella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et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Garza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Le climat se présente en hiver froid et en été caractérisé par une chaleur étouffante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76872"/>
            <a:ext cx="3816424" cy="2808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4644008" y="5229200"/>
            <a:ext cx="2993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latin typeface="Century Gothic" pitchFamily="34" charset="0"/>
              </a:rPr>
              <a:t>La rivière </a:t>
            </a:r>
            <a:r>
              <a:rPr lang="fr-FR" sz="1600" b="1" dirty="0" err="1" smtClean="0">
                <a:latin typeface="Century Gothic" pitchFamily="34" charset="0"/>
              </a:rPr>
              <a:t>Garza</a:t>
            </a:r>
            <a:r>
              <a:rPr lang="fr-FR" sz="1600" dirty="0" smtClean="0">
                <a:latin typeface="Century Gothic" pitchFamily="34" charset="0"/>
              </a:rPr>
              <a:t> </a:t>
            </a:r>
            <a:r>
              <a:rPr lang="fr-FR" sz="1600" dirty="0">
                <a:latin typeface="Century Gothic" pitchFamily="34" charset="0"/>
              </a:rPr>
              <a:t>qui traverse </a:t>
            </a:r>
            <a:endParaRPr lang="fr-FR" sz="1600" dirty="0" smtClean="0">
              <a:latin typeface="Century Gothic" pitchFamily="34" charset="0"/>
            </a:endParaRPr>
          </a:p>
          <a:p>
            <a:pPr algn="ctr"/>
            <a:r>
              <a:rPr lang="fr-FR" sz="1600" dirty="0" smtClean="0">
                <a:latin typeface="Century Gothic" pitchFamily="34" charset="0"/>
              </a:rPr>
              <a:t>la </a:t>
            </a:r>
            <a:r>
              <a:rPr lang="fr-FR" sz="1600" dirty="0">
                <a:latin typeface="Century Gothic" pitchFamily="34" charset="0"/>
              </a:rPr>
              <a:t>ville de Brescia </a:t>
            </a:r>
            <a:endParaRPr lang="it-IT" sz="1600" dirty="0">
              <a:latin typeface="Century Gothic" pitchFamily="34" charset="0"/>
            </a:endParaRPr>
          </a:p>
        </p:txBody>
      </p:sp>
      <p:pic>
        <p:nvPicPr>
          <p:cNvPr id="16389" name="Picture 5" descr="http://blog.libero.it/galeonepirata/getmedia.php?%3Dreoho%26imJwug%3B-9%3D4490%25%3F808i%25%3Aaiediek%25atcxprdooeidmc%3A-23%27z%05kgonmghom-%3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346459" cy="288032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916006" y="5157192"/>
            <a:ext cx="2528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latin typeface="Century Gothic" pitchFamily="34" charset="0"/>
              </a:rPr>
              <a:t>La rivière </a:t>
            </a:r>
            <a:r>
              <a:rPr lang="fr-FR" sz="1600" b="1" dirty="0" err="1" smtClean="0">
                <a:latin typeface="Century Gothic" pitchFamily="34" charset="0"/>
              </a:rPr>
              <a:t>Mella</a:t>
            </a:r>
            <a:r>
              <a:rPr lang="fr-FR" sz="1600" dirty="0" smtClean="0">
                <a:latin typeface="Century Gothic" pitchFamily="34" charset="0"/>
              </a:rPr>
              <a:t> près de </a:t>
            </a:r>
          </a:p>
          <a:p>
            <a:pPr algn="ctr"/>
            <a:r>
              <a:rPr lang="fr-FR" sz="1600" dirty="0" smtClean="0">
                <a:latin typeface="Century Gothic" pitchFamily="34" charset="0"/>
              </a:rPr>
              <a:t>la ville </a:t>
            </a:r>
            <a:r>
              <a:rPr lang="fr-FR" sz="1600" dirty="0">
                <a:latin typeface="Century Gothic" pitchFamily="34" charset="0"/>
              </a:rPr>
              <a:t>de Brescia </a:t>
            </a:r>
            <a:endParaRPr lang="it-IT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3300"/>
                </a:solidFill>
                <a:latin typeface="Century Gothic" pitchFamily="34" charset="0"/>
              </a:rPr>
              <a:t>Notre histoire</a:t>
            </a:r>
            <a:endParaRPr lang="it-IT" sz="3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1412776"/>
            <a:ext cx="81916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Notre ville est très ancienne, elle fut habitée dès l’âge du Bronze, tout d’abord par les </a:t>
            </a:r>
            <a:r>
              <a:rPr kumimoji="0" lang="fr-F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Liguris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ensuite par les Etrusques et à la fin du VII siècle av. J.-C.  par les Celtes.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En 27 av. J.-C 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Brixia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(son nom latin) devient une colonie romaine.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4324350" cy="3257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11560" y="2477507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Les ruines de Brescia romaine: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24944"/>
            <a:ext cx="2762250" cy="3314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683568" y="6237312"/>
            <a:ext cx="2040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latin typeface="Century Gothic" pitchFamily="34" charset="0"/>
              </a:rPr>
              <a:t>Le Tempio capitolino </a:t>
            </a:r>
          </a:p>
        </p:txBody>
      </p:sp>
      <p:sp>
        <p:nvSpPr>
          <p:cNvPr id="9" name="Rettangolo 8"/>
          <p:cNvSpPr/>
          <p:nvPr/>
        </p:nvSpPr>
        <p:spPr>
          <a:xfrm>
            <a:off x="5436096" y="6237312"/>
            <a:ext cx="1438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>
                <a:latin typeface="Century Gothic" pitchFamily="34" charset="0"/>
              </a:rPr>
              <a:t>Place</a:t>
            </a:r>
            <a:r>
              <a:rPr lang="it-IT" sz="1400" dirty="0">
                <a:latin typeface="Century Gothic" pitchFamily="34" charset="0"/>
              </a:rPr>
              <a:t> </a:t>
            </a:r>
            <a:r>
              <a:rPr lang="it-IT" sz="1400" dirty="0" err="1">
                <a:latin typeface="Century Gothic" pitchFamily="34" charset="0"/>
              </a:rPr>
              <a:t>du</a:t>
            </a:r>
            <a:r>
              <a:rPr lang="it-IT" sz="1400" dirty="0">
                <a:latin typeface="Century Gothic" pitchFamily="34" charset="0"/>
              </a:rPr>
              <a:t> Foro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3971925" cy="2933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6876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Dès le VII siècle  a. J.-C. fut  occupée par les Lombards, le peuple qui a donné le nom à notre Région.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Parmi les Lombards les plus célèbres on cite le roi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Desiderio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qui a fondé le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Monastero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di San Salvatore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(aujourd'hui 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Musée di Santa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Giulia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qu’on a visité cette année).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27" name="Picture 3" descr="http://notizie.comuni-italiani.it/wp-content/uploads/2011/06/DSC_1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52" y="2924944"/>
            <a:ext cx="4348361" cy="2088232"/>
          </a:xfrm>
          <a:prstGeom prst="rect">
            <a:avLst/>
          </a:prstGeom>
          <a:noFill/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467544" y="11663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3200" dirty="0" smtClean="0">
                <a:solidFill>
                  <a:srgbClr val="FF3300"/>
                </a:solidFill>
                <a:latin typeface="Century Gothic" pitchFamily="34" charset="0"/>
                <a:ea typeface="+mj-ea"/>
                <a:cs typeface="+mj-cs"/>
              </a:rPr>
              <a:t>Nos monuments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3300"/>
                </a:solidFill>
                <a:latin typeface="Century Gothic" pitchFamily="34" charset="0"/>
              </a:rPr>
              <a:t>… d’autres monuments </a:t>
            </a:r>
            <a:endParaRPr lang="it-IT" sz="36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4591050" cy="2114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467544" y="17008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>
                <a:latin typeface="Century Gothic" pitchFamily="34" charset="0"/>
              </a:rPr>
              <a:t>Vers l’année 1000, Brescia devient une commune indépendante</a:t>
            </a:r>
            <a:endParaRPr lang="it-IT" sz="1600" dirty="0">
              <a:latin typeface="Century Gothic" pitchFamily="34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16832"/>
            <a:ext cx="2257425" cy="3019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860032" y="5085184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entury Gothic" pitchFamily="34" charset="0"/>
              </a:rPr>
              <a:t>Le Palais </a:t>
            </a:r>
            <a:r>
              <a:rPr lang="fr-FR" sz="1600" dirty="0" err="1" smtClean="0">
                <a:latin typeface="Century Gothic" pitchFamily="34" charset="0"/>
              </a:rPr>
              <a:t>Broletto</a:t>
            </a:r>
            <a:r>
              <a:rPr lang="fr-FR" sz="1600" dirty="0" smtClean="0">
                <a:latin typeface="Century Gothic" pitchFamily="34" charset="0"/>
              </a:rPr>
              <a:t>, où il y a le siège de la Commune</a:t>
            </a:r>
            <a:endParaRPr lang="it-IT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pPr lvl="0"/>
            <a:r>
              <a:rPr lang="fr-FR" sz="3200" dirty="0" smtClean="0">
                <a:solidFill>
                  <a:srgbClr val="FF33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Un peu d’histoire…</a:t>
            </a:r>
            <a:endParaRPr lang="it-IT" sz="3600" dirty="0">
              <a:solidFill>
                <a:srgbClr val="FF33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284730"/>
            <a:ext cx="85689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De 1404 à 1797, la ville est un territoire de la République de Venise. En 1797 se rebelle à Venise et avec le traité de Campoformio signé avec Napoléon commence à faire partie de la République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Cisalpina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 En 1815 fait partie du royaume Lombardo–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Veneto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( 1814-1859)  et gagne  l’appellation de «  La lionne d’Italie » après la résistance pour dix jour aux attaches des Autrichiens.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En 1859 est annexée au Royaume d’Italie. De 1943 à 1945 fait partie de la République de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Salò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fondée par les fascistes. A la fin de la seconde guerre mondiale commence à faire partie de la République Italienne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3568" y="4221088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Il Duomo Vecchio 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28" name="AutoShape 4" descr="data:image/jpeg;base64,/9j/4AAQSkZJRgABAQAAAQABAAD/2wCEAAkGBxMTEhUTEhMWFhUXGBcZGBYYGRgdFxgZGBgZGRgYGBUYHSggGB0lHRkdIjEhJSkrLi4uGCAzODUtNygtLisBCgoKDg0OGhAQGi0dHR8tLS0tLS0tLS0tLS0tLS0tLS0tLS0tLS0tLS0tLS0tLS0tLS0tLS03LS0tLS03Ky0tN//AABEIALEBHQMBIgACEQEDEQH/xAAbAAAABwEAAAAAAAAAAAAAAAAAAQIDBAUGB//EAEQQAAECBAMFBQQHBwMDBQAAAAECEQADITEEEkEFBiJRYRMycYGRQqGx8AcUI1LB0eEVFjNicoKSQ7LxY8LSJDREU3P/xAAYAQEBAQEBAAAAAAAAAAAAAAABAAIDBP/EACARAQEAAgIDAQEBAQAAAAAAAAABAhESIQMxUUETYTL/2gAMAwEAAhEDEQA/AOvhMcj+kbZgm42Yo5WTLlpqeSVK59Y66BSOYb3JKsViOJQYgMDQtLTcN1jMFSfop2UJM2eQ3cQKHmfHpHQMR35Y/mJ9En84y/0eSiFTyVFX8MVI5zOQEamd/Gljos/7RDVPR1COI31jJ77Lw+Hyz5uZJmLTLzIoe6TVyyhw2Ma5J+BjHfShhRNkykHWYSPKWrTzjJM7uzXWDJUmZLWWUUcLOLrl+yWFwztYxLl7qISMWEisxIy0ADsoDnR/CC+jTZYk4Y2dRBLdU0HvjVhNVeCfiYpCz+xEZJYkqmBa5bhR1oSK87XixMNyMMhKphQGzrWpR1Ksxfyh1o9GN6cb7JaDaDgQsiaCaDgQoloSbiFGEKuPH8DEDgg4TBiJChQgmgQEuCggYWICAEGBBvAeBBCTCmgNESYNoEB4kDQTwZMJeFDeEkwbwRMSFBQRMCIDgoECIkDeXC2+sSj1C0keReM9jcPg5sxcw4uWM6nv4fz8kiKXZezV4pYAlIlpD8MskB2LPNUCVnwCR8Ymr3PWEFYUphZlCYCCBUgMSP6T5R5tV21Gl3eVhpGcJxMpWcg99Oj2GbqYsUY2SuZwzUEpDABaXqa0d9BHO5SDJftsNnSDUpJWPPK0xB8QrwhUrZOGxJyylJC7ZF0UKd12IfpQ9IN06jqRHIjlaMl9IiUqEkEOMy/9o10PnGcO7GNkVlTJqG+4tTegLe6LCVisXkP1qX28tI7xIQpPM5gzjxEWxpqd1JbSB4J9yEiLZN1eUYzZ2+EmWgJlS5ixxO+UFNBlqOFYNahmAtErC71FSVqElIsoq7QGWAeEcQTU8NqRqUVfrTU+J+MRsTiUI76kp8TU+AuYzOI2xMW/Eo9JYyJ/zLr9RDuA2XOmcQAQDqL+OZRKn8DG+THFOxm2kpYpSW+8vgBHR6n0h/ZuP7QEFgoMaWKT3VJ5j8fKES93Ul0niUwJKiQ72rfQ1bSKQS1SJoluHBPZK0cmstX8qjRtFQTO77NwayCIhnB4oTEBSeoIN0kXSeoiNjNuYeU/aTkAj2cwKv8AEVjtyc9JzQhSajx/Axlcf9IWFR3AuZ1DJT6q/KM/ivpInlTyky0JZsquImtXNGtpyNeWL5Y1PFk6bBRhML9JEst2kkilShaVctC2sW+G32wS2+2yH+dJHvt74Z5MaLhlPxpQYN4r8NtWRM/hzpav6VJJ9HiXmjfVY9JDQBDCVw4FQaOzjwWaEFUIJi0tnc0EpUNZoLNDobLeDzQ3BiJFPAgQYgICDaBBxETQGgPBExECYKAYDxBR7O25JlrOVKiL0yjQDhSSC0XOB3glKD5VIS7ORwhqMSlwDSxjm2A2EZoNFKIuQCrUC+sT5e765UvtEFUpbkWUgtmYcaQNBZ/KPNuu+nRcYvDrTmmKlsxAUVJGlWU725Rz3ezGYRU8Il/boCHKpRK1JmZjwiYkjI4Y8SmEQNqdqENPlJWklwopYnTQZT45X6wYRMUAA0tNAAhk+8mg8xBatH8HvHi5TpVNKJRAyiaUTJyf6VBIB888RcbtNUzjIVNIZlTSSxs6UCifLLDWG2ayi6cxJu4YjmVB8w8zF7L2YQh+6H9luhubxSU9M6cHMWtOculT05dQjnXV4s07tqlvMlTMq2GXvS1FwXAVR7W16xc7OwqBOlqIFEqOY9A5JUfWKHev6T8wVIwKEqS2VU9YdJ59mg94aZlU6c2zQ3s7gd4Z2HzGchBSLqISgt1LZD6JJ5xaL+lXAoRwpXMWB3UJpaxWTlFeSlfhHI5slc0mZOmKW2qiSkUcBOgtYdYsMDslSiyEKXUMUpoaVINWrQecZa4tPj/pSxUxTycPLSzgFXEWJFCAOg1ih2tvVj8SwmTUgVYIlpHJzYnSLhW66+DJlHBxCYqoUSoKTlS5LBq9Ycwu6pfL2yQRYJAJGrXChegIg2dRlQjEzQSufOU54qrIPMqA95Ihad21lnclVUkuMwpVJUq1vQdI6BJ3Xl5ezMwghSiSGSpQIRQitjYRT7QVsySvsl5iscJIznLWrlIA8hyaDlT0oMFukFFINcxIADZnCSTR7BjWDl7qiroLkOhLp4hq5bhI5VuI6HsnYWGGSbJANQUqzKNFBqB8pv7+kDE4LDSkqWuWlKUXUrN0qCa1ozCDnVqMLJ3UlqskgFwCoA8Q9kgLDWIezg9Hi47dnswksSSeIJlngH3icynDF6AnpG52LOwWJJEkJcVUDmSWOo5jr1HR7ZWyZZDMQA7ZZiwahBukuej9IuVXTlB3dWJoQkjisoZikliWCsgD3iThE4uWFGViVjIWURMGQAnko6tdo3q8Ngiv6uJwSsmksLS9a5WUDXpcvE1OxQ79oXANSkHVIrly84edGoxUne3ackOsJWA3flkOGocwZ/GLvZ30lp/+Th1yx95BzD/EgH0eJ83drRHZ1DHvSyQ4KQ6XqnTl8YON3fUXK0OXSVHvA3cJUnjQktowBbrG55bGb45Wp2VvLhcR/CnJJ+4eFf8AgpjFqY4pitipJ4SkkE0rcEtkOgIa7kGnWJmzd4cZgyAJhnSg3BMc9WCjxJobaagR1x831yy8Xx2ACDAiv3d23KxcoTZR6KSe8hX3VfnrFq0dNufE3lhTQcCI6FAhQEGExbREBocaCaLZ0RlgNC4KI6JaA0KeCiTmO7+/M7D0mSJc5FeKUrKfQuk25iNjs3f/AAEwATFqkEuWnJypuf8AUDo98cWkoUFUdOVyBol70rEuTi1pCcxCwDXNVRHJ3pSPPt1dwx2zpOIlfYqSUkgvLU6TXkk5SesZfeiWMLKM3IFEEJAfVnduQaOd4fFOpJkhWGWSeOWSB/LnVRh0rF1iNq42ZJ7NU6XPlkuM4AWSmlFBiS3PnBUe3P25MxOMRIW2QpUSkJAbKkkVApaOkpwKVJUkaO3u0jle5M+VhMR2mIlT8/FVASpIBcVT3iatT0jeyN7sK6h25SlTtN7CaEgmwOYaAMY1OoKqfpSnLlYFCUukzFCWS3sqS6g/VKSPOOe4TYxUkKKghDOVG5tRjQNzJ1jse2sJKx2BWlMyXOCEFaVy1h+0QCUGhIrYuaV5xzPbeHUrCEoFEgHyAoPdGadrjY+xZKEEZc1UqdRerKALMztyHxis2RvhNmY5OHXLSlCioJGU5k5UlQKi9zlrTWL3cg/YSCognLLNb95Q/SKnHbJV+10TkIPZu5WBwgmWpPOtx6xn97LWzgtUtSUkhWRTHKSx4q90hqRyXd6QtO0pSXtNylXMF3L3r15x2LCzCki1QRzuVC2sZnD7p5cX9Y7QDiCwnLr/ADB7df8AiM43SsauUljRmeruKMLOD0udbvQ8u362Z/6kq0IBpzry8PdHS5cxTsA5BYtUtw9Yb2ns5EyqkAuGNwSQaOw6nTlBLqta2jbncGDkONBV+I8TkNyrbpEvbuDTNkTXJohSqN3glTej+vhD2CwwlploQlkAgB1W8j1iSuSCVJOZiCmnIvzcPesZt72o5n9FeB+0mKOZ05A4Ip2mYG97dbx1GTLDkORxVszlCdLc4qdk7AkyCeyQQV5XqSeEkh3UfRvWLbD0JarKpz7qQKl3hzy3VJqOOq2e+1Vy1KdPazK88qVL97V8THXsKCUpfiJRU8zwuQ9IqJ27eHM/6wUrE0knvMC6VAllA6GLmWmzEgZSNCR7vcIcstqY6c93lVN/ayEIUpJMtKgoGo4VEhrM6TRvaN7R0OU+VKgAFKCMw5DVvWKPau7xmYyXikrAyICSliSWzB30vbrDm9+JVKwMwoNQlKSxIYGYhJqK2LP1gt3qKTXa0xWy5UwNMloUa1ZlNR+KhHrFBtLdVKkvJULEZDUMDoouzs7FxFNuJtZecJclLgFJKlBOcsCglyKkAgv3n8NPtrDKOIwrKKcqpqz/ADEFAD9MqiPOH1VtS7gYBcrHTRUI7I50/wA2dOTxpn8vU9HDRUbJmgzJoyspHZpUfvcAUD5ZyPKLQGPT4+8XHP2W0BoRmg3jbJUCCeA8S0OEkwIIwoHhJVAgiIQN4DwUAmJOc7L3fSgkT0zaIRUIVS9yAbteG9obsIUr7I5xqRdN7tUReTtqiVPUkpAYAA5AHZKS/aJIy1U1BqKRdYFaJ98qlgBwCpSkHUZjlXfryOsebTswS93VS0lac2VAJWWdgA9WrYQxN2StJfLUVdND6XjpWJwPApCpi0pUkpUCoFwQxH2g5H78JmpmHvJlTEjmFJ94zp94hocnUiYhqqSA7CvShIuOkNqx0zLmzWUeFIOUuTQ16x0PEbPQpRPZrAILBOVQBalUqqH0aKTBYFJCnQrvoAZJN5iQSRfW14CymHnMoFSRmKu+h0kAsyRl05xqpTGSZbA5wmvJir8Ib2rsaWJilywSwSXYgghyQQRTzhyX3Zf9PTmYKknZkhMtGRIdKQkDozm/nE9CFc+Rs1LM5PX/AJiFhMzmzHLQtfi6tb8YmyEBmADO7B/WjevhGKYd7Rg2jFxpdQGnXyeHsOsGgLedvIn5pEJRHC/I6B3zE60Hj1ibnBawoGqDU0savT4RloShoRmq1bVAewNIXKDHoajKwcUqa1MRwSxD+1XL0YsdTS7m5h5Et6uTWhbw95/7oEklgzlgCmtfvi1LvC1so0LMAaPrbWtR82hmUi1Sahx/cGt81h6awJYhuRNfi48IKQWgvUg11Febmtf+YNC+E5qDNQ+IZnpBiVcMG1DUfr1/ODl4dyaOaEBnapr0rATPbEcv06nQufRvGH5SnYK6jl7Kj8mDXhpiRoB508ulYTIlh0k1PP8AtOjQoaksACR5M3kHMJmykzQZaxmQpKkkGoL3DeUKTUVawN+lb/rpCiWI5V+BP5QH8Vex9jypJZCGDguS5LWHQOX1fLWLHFSAWUakFQv95n6Q+kjKKekNTFAAknX8odg9s9DLUefvZh8+MTiIr8EsZvIv/kYnCZ8sY9Ph/wCXDyextBwgr6QkqPKOzmdeAYj5i58vm0G55iJbO5oGaGCesET1h0tniqElcMH5qYST0EOmdnjNHMQnthDJVCSY1xHJll7EmzJs4mSrjWy/4auDIOFJzA0LEEcqxb7uqTIMwT1CStSQK50pJAYqBmUexvrGj2eOJXU/gIyn0jYJExcnMkFs5BcghwLenujyydPRbpV4/Ehj9bmJF8q+2kqzsbJSvQXoCas8PbNxHYTEIcqzlOUFKkhQXS6BkBHMXAqIiby7OlgyhkFMOnQaFXNzFjutsjLLT2M1csdookAkAAoI4UmgOZj4PBpS96WW8uPMqZLSKggkvlOoBobhtBX0in2biRM7RYGYIZQKEoCcwVnbKousMLJPOLSbsTEzchnzU9r2akkpB4S4PCUsG6kePR3Z6cJhUlM1UpJU+bMoOHBohy4Hk9YzPZMzZwnyJ1AShCnJFAcpPDmBIGtFe94qcDhyqUVdmTkSllAkZXJFgGJPUwDvDg5MvESpc1S86WQpnoUZQCWFiWdtLmH9jb4oAEuXh5qwEVACQNASxNYialqZ3DuUCgJFlaC2mkWMiUkVUzkOASKP1d/kxAwkxMxaiEzEjMSEqDMHJSGtSmvxiwxE/IhasrhAKmDuWDsxcdIElyiAGAZn0YXLF2gBD0I8zUfH5rGG3f30mTsWnDzZaAJhOUocFJCSoZiScwIBFtQY3LD4t8ka19IKYaWEpLNQ30u+mvl8IOWsk5QoigLOGqKNxeOj16wvFykkFTsxDMQHsK1PuiFIAzMSNBYs7AVJTy5mzUpGSmSbVJI65r05ktb3QU1Ds13bXK2rgNp74dwyQ7kvbl66Nr6XiRkoa+AbWMlFQgZmNR/delPTlFilaUpKiUJlgVJoBe6jQRFWVedaAVcEC0c7+lqdMBw8vOcjLUwo6swDnwFB4nnG8ZvoV1SQtCwFIKVA2UkgpPgoU98N4pJIorkzt6Gkc0+h3FLEybLclJRmy/zAhj6OI6gSRVvVq/mPxis10Ira0JzP/Vf3wXaUBdw96MHfVvH1hctT0UE0LXPPoYT4At0AA9/zpHJ10dlLJFAC1/8AmrwkqDsQxNNGqz/7REDb+1zhMOqaEpUpwEguzlTDMQbCtmdhEXd3an1qUVzEBC0nKcuZi4cFLl0i4atusLK9w9FDlW1udImBV4x++ImJwU3syoKGQpKCygy0Ghvb3Rj8FvjtCRldSMQlqiYnKuhNAtDepePR4ctRz8mNt6dfJhJXGI2T9I0iYQifKmSFnmM6PJaQ/ui42tt8IQlUkJmZnAUFOkEaHLV+lNY78prbhxu9LoLr5fiYUTGLw0nETVibnUlRsoJQKWZyoOPzMaCXiVy6T1Js4PCkq8AFkHybTnBj5Ja1l47PXazJhJVFeva0kJzZ0ij1I5PWKTG75ykEgAFtSsJf4xvnjP1iYZX1Gmn4lKElS1BKRckgAaVJiFg9pSpq1JlrCyACWchjTvWu9HjLHfhKlJSUIyE8RDrYDUMK+kXOxdrSlyFzCs/ZKGYhBQDnJCeEgP5Ri+aSyR0/jdXa8MJMU/7yyNCs+CDCf3hRpKnnwR+sdf6Y/XH+eXxpdnTzWoNdAwtydXxiJvBsxOIUkqVlKXaiC79CsEemkT5DFRPX8InjDp615Ej4GPNHorF7y7GmzOOVdMvKAoLAJD60FfGMNj9sY2QeyUpSCzsjswK6haCTpzjqG30Jl9mU5QSsOVZjlGqnAJo+p1jMb17K7efmSpwlISSoklwSadKwW1SdsBiMfPnPmVMX/VMUqGUyphDZQnwF+tY1czBy5YejfeolJb7tyo+Ag8Li5GZIJB6AkfEAeRIjPbcsZZWCmEtmV5U+EaHdDdP6ypYN0pepN3A5eMadWxJKk9pLANw7WU1lA2Px0cQ9siRMk/wsoOrkj4A/CMy/hsIwUjsFdmQSU8LZnJarDN/x60mTsZKQoiYctDwqYqFDRh+EHiphMztSlKJjAFaWctzKrUNxVm5QxvBPkTEZ5rInAEhQD5msCLl3pciGzoTVvbnmA2eZeOTODGWlaiGIchiBQnr5RuFbwpAHCs+DB+tFEAfNIzaZwIcuA1rHlXr5wF4pCRVaByBbmQau/T5Ec7la7zx4rqdt7OMvZLb+sBx4FBr5xHVtpSe5LbvEkqfNQ8NBQF/dFKraEmh7VI/uDc3d/n4tzdryvamB2rXk/Lwb00g7PHGNjgd7EglMxCx4ZVAOwL20Gn3jFzhtp4ddpyQ/ExISa1HeLN4RzT9sySqigeQFSXIawvXlp0aI6tsyh3no+iqm/K9PnRm/jFxx+uuAChSc1CAxCnFHY6290Yf6UpQz4d2qmZVn1TYh+fvjOSduISSUKmhq8Oet9QOnwOhBTi94+0y9oSsJfKVoJYFnqA+j+R8947l2xlJr2ufouRlxKw9Mig/v+EdRJrp83evy8ck3c3ilSJ4UEEPwnLm1DOHGnSN/+80gjv8AP2VflBnexImolEOwAc6CrFzU++CUl2oe9TQ+FfkxBG8kgV7S76K/KFHeKT97zKV29I56b2Y3xlhWFmAijoPopLfCGN3SMj8imlrhix08PCD2ptOVOlTJQWEuAxIIDgg+LMPjErY0hDKCVB6EkF3Na3tDfS/Q2xJK5C0hu6w5aEPGO/YaywJSDWyVOXL6lukbPaGG+zm5mKQk0PJq+MZMYIXlKUjllUWf+m0ONPs1K2EkF1LUOoAGnNqQ7idloShSkKUVFJqVcxy00is2PisQoqE8pKAGzZQFE3uKWMW2JnOGDDTR/J41y0Jhb6Mz0lWzsMFKJaYoF9b5fQWMT9+J60yMNOSnPmkkrKlH2QkgANV3PnFHOxgQlMsTOEHMxU4BIozmhb4mHJm0wtHZrmOkAgAqcAH7vTo0Vy3DjhZfYbry501cuaUyxLyhQdLglVMpBN6mL5e68tcxazMAUq6UhISPKrBzEHZW2JMtKJeYBKbFx957CwqYd2WopxGInysq0zGygEEuGbMBUCijHKZW276+Nyan1RbXkTJK8ktBUWQXSHcqSCQ4DUJIpyhtO1SJeVSwAWJSWFUu3Wjn1idisTMAUrIEcZRQJHibRT4zZeQSylNTMSFMLjMyvCPRMNuH9LEjDbcQhKhmLmoUnLQ+Q1blEWZtsvRc0+Gb9IvE7F5Sz6QobFV9z4R04Mc/8dLw6TmJHP8ACLKbikoTmUoJA1JYPyrGG3w29icLLBw8t8ylAzSMwQWDDJqTWppSOY4/GYyaRNmTllQLglVi4sBTygidZxDzVqKszli4BAoaBi4anJ6RF2qlMtDhJYDiS5dZNku76OekUPZTFEPOnLdDkdqXCvAKAP6xWY7FTZTy5ai4IKnKTU06kHn+sZt2tGsWubNWSpKms4BZuSQO6B0h79iKOVXCXBLBnTa40NYjzMbM9qcQeQp4d1oZn45LDtJ/qutuppBo7azdifNwy2mAqlKoQWcgm1T1cP8AiYtVbcCCRLw8xQBYqJCa3Y3tGC2ZgU4h+ydQrxBiHAc1Bv8AnGg2ckpCJclBJyWzpCUgUFVJJSfB4Lez+LGftaZc4eUOWdeY+OVh8+EUe8mz5+JEuZw3KV5GYJuCTnJIryF4up+EnJAUpEtKAQGExRKXVQ91IIqzconpYoRlyFQUQQlIrajMHoOZ9ILbIpHKBsdWdQUo0JFQdDyMTMPu+5ZRZ0qrlDUSY3GGwAC5oEt3N+IM5pR2DH4eUPo2aCEsT7VqAAEkmxoyhbmILm1IwU3YYA71X+6L/JhtOw0gs5fUNHRp+DSszCEjvC71alj48riGtnYEBagA6SGU1RZNzmcEEC3M1i5VWMbsvYKFTUAhRCjUuQ/Sng0SNpbDRLKuEs59pWh5O5ox84s92ypGJxAKiUInKSluIJdCCBV2TV/XrGk2tJQQlQQczFjWtiymIa9+kFuqo5wrZkt3yn/NWvRoWnZMp6JJbqojwtF/NwwcEhJBynLUPQfdL8j5mHpGEl34QAA97gPUBT1pYc7Q8hpUYfZqEOsS0uEBTspw6gAU0atYMTg3z8/PpoJ2ySuSpKAgqIDFmJGdJLrZ7DSKXGbq4uWkntEUuAlZIBYPmKWLH4Wg3D6NtRwoG7gP8+fTwgs5sPT3fP6RIl7q4p27aWO8WyK0Itzr8vDqt0cVpOlkG3ArVTW8PcedYtz6UREwj8x+XzcQ4Jwu3Wl/F/e8Gd2cYP8AWRrdBuPLq/J0wkbv44glJQWNglVna39vvEO4u0r68spKO0VlUGIJNQbh9PWIKcOpJBRMWH5srWzlj6k1hc/d7GpBZaFMFewoAs2rUf8AHwZs7LxtGEsuHZjQefiP8fGLo7A4VyXWpQ0cqFORSlhD8nY6T7Kf8QfeYQjZ+ObPklkF/aym/J+XwhIw2NSr+CCfvJmNUWrcUMXR300OB3YUrTKPAD3ARYnduSj+JiQno4H4xiVY7FgsvCzD/cFeXjChtlQDLws1Iu4Q9r28K+EOxNX3WsxeEwaRwrnLPQsPVQ+AMU8mV2azMQSDVLkJJAoSASK2vEIbxyWAAUHqxGU+Wc/nBjahP+mpqVJT+vX1jF3XSTGLSWjLxrSVJckuBcVPnV2ichUpKAVhNFLAJD2Wq1OkX07CSl4NpSkryDM6WqQOK3Rx6RlcZLUqUwDkLUTbrzPWOuE1XDO7i3UYodr7zSpEzs1pmEsDQJavioQWI3gQA7pqCwK2JIp3Wt1jI7Y2yVzHJl2HVjyfyEdtubp285SMMUm5mDQ6VqfKMTPQGsz0FI3W9AbCKr/qj8YxCkclDxa/RqPHOFZ43aMuTipaFAGUEKzBJJU6hQAJI1S58YsvqWHWtKpYJCmuFhJcpZ3TZor5WAScQZ1SclH6pysDnrQ/HzssMglSDRgpLAqc0NGBB05NaM7WvrEb/bHZMuYeLMo1Zqh/nyjGpwidBHY9+sIFYNJIqJt/8xHOpUlNmHyY3h6GTQfR3h3QsuoFMwMxIZ0EmlqsLiLjD47sV5kJCzlyniZySKsXrRmF4hfR/LpMA/8AtT70Ki1Vhwh3OVwAcpL1BIcUp+cYz9tY+j+Ixs+anKtAQk5SWzFVCFUOYDSL5eDaWkskMbhLEcP8mn5RlES6HKl1mgGUOaktlB8fBo1QOaUkFINXAZI9moIahFmeMW9NT2rEYZJNUspj3kqIV3nLHWt+sOyJICMqa1JL0A5h3ILcoVIy5aPUN7LsH58yYfOjFQaxcE1Z9a1rGGjqS2apsPxdq26mGMx41JKgA9S6noL1FRahaHEpd3uRcn0oCCYaCe84TUHvJCQTYjkoNq8SVWLSoplrA9riATldyzqalNHh3ETJmUlGZwpnCSU6Xa1+UKxv2XZJIC73IGa+jG1K9OkQ5k9kroyVEWrdNTUgA8iYFoiZKKDlZVWbJ2gZi5Z7hJJLXEP4YHMWCiFAcTkpZ6PwijeN9XiArEqBzAkuC75a8QdykEg0rzMWWxuwWQFLCRTKC1ySSxUXCb06dA6ltgUASyFfdLcLXDE/h4xMmSU53IpX2aVZ6205RGwy5RQoyywCS7gMH8Byc3hG19rIw+HnTwUqVLQVJSSHJsA12drRSbFpWLw7L/hFjr7LkENVq/mIQhh7NhyH50s1eccu2Xv7jTOCpk7OjMMyClITlNCxABBANKx06btGWlVJgIJAGXR2qegJL9IcsdLG7SUoSpNfeA/IU6fh5w4EUsRz8ubjrFftfHDDyJ01KwtUtClJSQqpSl0/r4mMHubvTjJmKQVzVzETFZJiC2UBRyukAcLHleCY7VunTOyASeXgPyho4YBIqeb0b0yxOOGbMan5YWTyhpSDS1Xq1Rp935eDRlMZHDJCi3I8+gGkGGFHu1C3hWM19JW158jsJOHWqWqaVqKk97gCAA7a538oudkY6YuTIXNH2hQAtg3ECUk3arWA1jVx6HJZDDB8xTccias3weGRhki41JFADY01v+MZqTtDFHayglSvqySJRR7NZSVAhBPezF3vpakaqfmcltLkc7e8xWaO0XGbIlTZWVaAUmrN5X1pEHYmxMqk5kpagALeFmaJsjEzf/UZjmAmJEsHRBShJFuYUf7jFnKPEPEfGNxmok3YSEqzSs0lZ1QeE+KXY+6MXtraBlqXIBTnzhLhKilsodgNejx0jGTSmZK8SPVh+MVWP3WkTZqpiwSSrMQ9Hd3jcl30zbNduR4jByy7Snr3jRRPmWHhELG7MY0ZA5LyV6hzGr+kLd7Li8KqTLUUpCCpg7ZZyTpbhJPlFlvhu5KnLSlGYFDgkpUQc2UhiI3J/rGWfrpf72zB9ULF3mj4mML2h+63p18/fGk2r2YwuVM3OtKgFgKUaubuph6VjKzp2VRBYICQWo2tbVrSMRpq1YeYFOVZ2JYLUyQ6Sw4lWppyhWz0HMgkDMcj0oCCLELv1L28YzP7yKKiwShGoKXLhJu+nwrGq2LjnSgEpJIFcpc5iNXYPeMzS2XvpMUrAvkytOFHFe+D4VeOP4vbYlrUnIolJa490dr3tUpGBzJopM5wWBrnXoQ0cB2xKK562Naed46Ys11X6NcaVyy0tISZiSpRPFxIdItVsp19oxaYqWlgA4FwWaoOuUuflopPosmIl4eaVqACVyQ+ndXFv9ZlJmCQWzKCTmzKSOOrgWoG108ozn7alP4eUAsKSlRILk/0niqVubHnGhn5TKCiG4ncEA9w9YpZs5FR9m1nehF6UpZneJe2J6vqeZBSlRUnLWtnKelAYxZ01L2OXNejJILuyD7uEhVzrrANUk/Zn7rByHNQAWt+kCQFskKUVAOHCqgm9r+NYJa0h0uAak8qi9nAahjm2dQgBKWpmB6OCxIZ3Dli8LmhQIzd0JLhwdb0OsR1SeHMClQYOTmNiMvnYtEc4gOAHKHJJF9HLE9OWkCOTksBmKUlr3pdhVrveKzHnIouApLJNFEB2UFW1peHMVjVIHHVLkAKBOYEME5UkvUG9H9YocTiqgEEE6ZhlSTdOViQxP4UaLRKk4maSCiUXOudROY+1RVyfKHdnTElZCgUO9nLEFmPEAzpd7xMwwZAcMmvtMODhe/E3IwMOtCPtsqSQpQrrxFxkJDF9QHuY0Gl2XjHQUhNgQ4UGYDR1Xc89Yjb7IKsDih/0lMH8D96thd4k7OxOZLHKNbnUPoA0P7WkCbJmSjMCQtJS+Z6kM7a3EEoscK3cRVehAT+MdrTiswBBUogsXz+JGUmthXpejRkv3FMlSly5oWTTKQzkPYpfTpGmlYkghpgFEpLgUcVq4GnrG87usyEbyhMzD4hi4MqYDwlnyKF+kc33EltPR4pOn30846ripKVsk+0koLG6SGNjdvhFbh90pElYXJzBmcFK1OxfvEFopdTRsaTIenOyfwhoE5mYMDdqa9LAw+ZgOhfqPzTEQoY2JAsQBr5joK+MYLKfSJL+2wZuc0wUA17KgpF1s6khAatWLJccRPWJ+NwqFgBcvM1QcpoehDtYa8ojLk5UsgOHNyRXV+Hxh2lRKkkY2aTYzJdcv8A00PRmjRTBW7P8GvRmtCRLCiFZUvzBFwLkAaQpT5vTSnxiqhtMus12qxs1gYlpNR5QFSnqGfwLnlrDaVUjUC1WgFlKqUkkeRewvYRUbQ29Llz+xIOclIDChKmapprFri5oQhSlUABJPIamOdbxY7PikTpYdKezd6VSXPk0a5aXGX20+L22sLSOwy5rZ1Sw7f3P7oocXtLtC9iQDwz1PUBnAQQLHXUxV7V2hMXOKsnCgFKVghzZjkJpdXOw8oWKzpUexTQgEk0cs5HeqxJDx0uXyuMxvxS43eCWtR7PKM7FQSkhOYEAEcuvjaLhOFViCJSKqWGS9NCeZoPwhSdnYUFxKSk3fKHfm7QjFYKWoMhZQfA1HIteMzHTTO7QkqTNUlxmBbhIIdtC3X4xutkzQjsRmSokoYsCTZ2OataWpWMYN1lE/8AumGgyqp5lYjZbMxJloSnODlDOyQ9nLdWgsMaPfiaFbPVkIV9qmx6k6RwDaiyieVAVA18xHbdp7WE6SZRo6gp8wLNo1Iw+O3PRMWV9sQ/8ji55LHONyixabgbORO2dPCzxLUkpQCAomVLzjK73ztYs2sUC5EwzxLGVKwDl4xZBIqSQAdL6dYv5GyUow31cmasJUVJKGTUoSgOkqLtlfzjLjZeOFOxKv5syA48M1Ize7sabbEbUlygmUpRzAg5gtRoeDiIGUByfdzjSS8WZ8hKcwU5WrMFIpklrckJFBo9i4rWOXyN2sSpio5CaKSVFiHcPlcEa11EbDY0uZJlplFjllz05waPMQcrAsWBaMu9mPCX9amekylBPaJILnvCmVr0qzg6Ugs6VApIBqKe0QXagR0Na3ilOBkKqrO7azZlS2jfpBI2RhgXGYFrhcx72JB+WEFxjntdYjBjs1BKQWAGYP1owSXIEQxMCHQaOASzlRNGT3eEw0qXLMrsnKU9oSAFLzMAyTnu1aiunKIw2XIccaz4zFs3IVjPBrkjbVxQMwqnV4cqRQJo9AoCvLR3MVeJwqktNIUEOwJFM1yk6OLeUX6dk4ejlfiFn/zHy8TV4eSrDpkKLpzuQ5eiaFwbE3h4rkzszFqOYoqkBnJvlUbNoCb1rWkSsItJllQKmVNVlCasWqyaksRf4RMOwcL95d/vHxN1awWI2JhWbMrSmdTeYzlvHoIuK5LPYC86CXJIBD/aEtlDOakaCt21i1xMxNXJYVbiNq+NGeKPZIlynSlTDKpnJLqUwNSTyf1hpUiQbrmv/wDtNZzUgHtQcvlpBxW1mcWMqFCqVKKSqoy5Qqpclhwt5xAwO01GcpGUNVlHMnNUVDg05EUiLKwmGt9oHp/Emaitpny8Oy8Jg0kKIKiioGdZcgOzKUxD0Y+dIeK3F7hWmBMx6KHDb5b51MTGDePzd4zszESVykIWlDEqKk6oBcgJI6tEZcjBPSVLbwD/AO3w98XFbaoTgPa01P6wzMxMtxxJKqChD15gA/LRn5aMEGPYSn55Un/s1A98Pox2GSGSkJ40KOVID5fC9CYuK2tZ+0ZKFZVTZaTqMyQoeIoa/rDC9u4dm+sSg/NY/wDKKrHY7DLmKWZSVEsylIBIADamG5e05YIPZI6sn8mtFMVtZJ3gwop9YktzBSfdWkWCsajIV5jlSkKcJ0OoAr7opv3hS75T6w1+205Zich4w1xS/TraHiNrYbblmyZ5uX7Gcx9UwyranKTOP9jeHeI5RT/te3CNLhNW1tCP2uQCkJABL+99IdLa/wAVtjtZS0GQsAhKVFZQxC1BBAyLKgWJjFfsacubNly08KVlIJVoLDmaRZTdrKIALMCDqbFxfwhkbRWFKUGdZc8n5saCHitmEbs4m5KOI6lVzeyDqYB3ZnipVLJPU20NheHlbWmBzmAe7MPhEGdt9QPeUfhFxGzUvX50hWkCBHQCVAg4ECDSEmBAgRC4Ui8HAgoTsJaJ0u0CBAjotBC8HAiJUKTAgRIkwSrQIECV2Ihv8/xgQIoRwoQIEKEYMQIERKhCoECIEn598BFoKBERmDVAgRIDCIKBCgVcQIECAELgzBwIQiY60VkCBG8RX//Z"/>
          <p:cNvSpPr>
            <a:spLocks noChangeAspect="1" noChangeArrowheads="1"/>
          </p:cNvSpPr>
          <p:nvPr/>
        </p:nvSpPr>
        <p:spPr bwMode="auto">
          <a:xfrm>
            <a:off x="155575" y="-1790700"/>
            <a:ext cx="60198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data:image/jpeg;base64,/9j/4AAQSkZJRgABAQAAAQABAAD/2wCEAAkGBxMTEhUTEhMWFhUXGBcZGBYYGRgdFxgZGBgZGRgYGBUYHSggGB0lHRkdIjEhJSkrLi4uGCAzODUtNygtLisBCgoKDg0OGhAQGi0dHR8tLS0tLS0tLS0tLS0tLS0tLS0tLS0tLS0tLS0tLS0tLS0tLS0tLS03LS0tLS03Ky0tN//AABEIALEBHQMBIgACEQEDEQH/xAAbAAAABwEAAAAAAAAAAAAAAAAAAQIDBAUGB//EAEQQAAECBAMFBQQHBwMDBQAAAAECEQADITEEEkEFBiJRYRMycYGRQqGx8AcUI1LB0eEVFjNicoKSQ7LxY8LSJDREU3P/xAAYAQEBAQEBAAAAAAAAAAAAAAABAAIDBP/EACARAQEAAgIDAQEBAQAAAAAAAAABAhESIQMxUUETYTL/2gAMAwEAAhEDEQA/AOvhMcj+kbZgm42Yo5WTLlpqeSVK59Y66BSOYb3JKsViOJQYgMDQtLTcN1jMFSfop2UJM2eQ3cQKHmfHpHQMR35Y/mJ9En84y/0eSiFTyVFX8MVI5zOQEamd/Gljos/7RDVPR1COI31jJ77Lw+Hyz5uZJmLTLzIoe6TVyyhw2Ma5J+BjHfShhRNkykHWYSPKWrTzjJM7uzXWDJUmZLWWUUcLOLrl+yWFwztYxLl7qISMWEisxIy0ADsoDnR/CC+jTZYk4Y2dRBLdU0HvjVhNVeCfiYpCz+xEZJYkqmBa5bhR1oSK87XixMNyMMhKphQGzrWpR1Ksxfyh1o9GN6cb7JaDaDgQsiaCaDgQoloSbiFGEKuPH8DEDgg4TBiJChQgmgQEuCggYWICAEGBBvAeBBCTCmgNESYNoEB4kDQTwZMJeFDeEkwbwRMSFBQRMCIDgoECIkDeXC2+sSj1C0keReM9jcPg5sxcw4uWM6nv4fz8kiKXZezV4pYAlIlpD8MskB2LPNUCVnwCR8Ymr3PWEFYUphZlCYCCBUgMSP6T5R5tV21Gl3eVhpGcJxMpWcg99Oj2GbqYsUY2SuZwzUEpDABaXqa0d9BHO5SDJftsNnSDUpJWPPK0xB8QrwhUrZOGxJyylJC7ZF0UKd12IfpQ9IN06jqRHIjlaMl9IiUqEkEOMy/9o10PnGcO7GNkVlTJqG+4tTegLe6LCVisXkP1qX28tI7xIQpPM5gzjxEWxpqd1JbSB4J9yEiLZN1eUYzZ2+EmWgJlS5ixxO+UFNBlqOFYNahmAtErC71FSVqElIsoq7QGWAeEcQTU8NqRqUVfrTU+J+MRsTiUI76kp8TU+AuYzOI2xMW/Eo9JYyJ/zLr9RDuA2XOmcQAQDqL+OZRKn8DG+THFOxm2kpYpSW+8vgBHR6n0h/ZuP7QEFgoMaWKT3VJ5j8fKES93Ul0niUwJKiQ72rfQ1bSKQS1SJoluHBPZK0cmstX8qjRtFQTO77NwayCIhnB4oTEBSeoIN0kXSeoiNjNuYeU/aTkAj2cwKv8AEVjtyc9JzQhSajx/Axlcf9IWFR3AuZ1DJT6q/KM/ivpInlTyky0JZsquImtXNGtpyNeWL5Y1PFk6bBRhML9JEst2kkilShaVctC2sW+G32wS2+2yH+dJHvt74Z5MaLhlPxpQYN4r8NtWRM/hzpav6VJJ9HiXmjfVY9JDQBDCVw4FQaOzjwWaEFUIJi0tnc0EpUNZoLNDobLeDzQ3BiJFPAgQYgICDaBBxETQGgPBExECYKAYDxBR7O25JlrOVKiL0yjQDhSSC0XOB3glKD5VIS7ORwhqMSlwDSxjm2A2EZoNFKIuQCrUC+sT5e765UvtEFUpbkWUgtmYcaQNBZ/KPNuu+nRcYvDrTmmKlsxAUVJGlWU725Rz3ezGYRU8Il/boCHKpRK1JmZjwiYkjI4Y8SmEQNqdqENPlJWklwopYnTQZT45X6wYRMUAA0tNAAhk+8mg8xBatH8HvHi5TpVNKJRAyiaUTJyf6VBIB888RcbtNUzjIVNIZlTSSxs6UCifLLDWG2ayi6cxJu4YjmVB8w8zF7L2YQh+6H9luhubxSU9M6cHMWtOculT05dQjnXV4s07tqlvMlTMq2GXvS1FwXAVR7W16xc7OwqBOlqIFEqOY9A5JUfWKHev6T8wVIwKEqS2VU9YdJ59mg94aZlU6c2zQ3s7gd4Z2HzGchBSLqISgt1LZD6JJ5xaL+lXAoRwpXMWB3UJpaxWTlFeSlfhHI5slc0mZOmKW2qiSkUcBOgtYdYsMDslSiyEKXUMUpoaVINWrQecZa4tPj/pSxUxTycPLSzgFXEWJFCAOg1ih2tvVj8SwmTUgVYIlpHJzYnSLhW66+DJlHBxCYqoUSoKTlS5LBq9Ycwu6pfL2yQRYJAJGrXChegIg2dRlQjEzQSufOU54qrIPMqA95Ihad21lnclVUkuMwpVJUq1vQdI6BJ3Xl5ezMwghSiSGSpQIRQitjYRT7QVsySvsl5iscJIznLWrlIA8hyaDlT0oMFukFFINcxIADZnCSTR7BjWDl7qiroLkOhLp4hq5bhI5VuI6HsnYWGGSbJANQUqzKNFBqB8pv7+kDE4LDSkqWuWlKUXUrN0qCa1ozCDnVqMLJ3UlqskgFwCoA8Q9kgLDWIezg9Hi47dnswksSSeIJlngH3icynDF6AnpG52LOwWJJEkJcVUDmSWOo5jr1HR7ZWyZZDMQA7ZZiwahBukuej9IuVXTlB3dWJoQkjisoZikliWCsgD3iThE4uWFGViVjIWURMGQAnko6tdo3q8Ngiv6uJwSsmksLS9a5WUDXpcvE1OxQ79oXANSkHVIrly84edGoxUne3ackOsJWA3flkOGocwZ/GLvZ30lp/+Th1yx95BzD/EgH0eJ83drRHZ1DHvSyQ4KQ6XqnTl8YON3fUXK0OXSVHvA3cJUnjQktowBbrG55bGb45Wp2VvLhcR/CnJJ+4eFf8AgpjFqY4pitipJ4SkkE0rcEtkOgIa7kGnWJmzd4cZgyAJhnSg3BMc9WCjxJobaagR1x831yy8Xx2ACDAiv3d23KxcoTZR6KSe8hX3VfnrFq0dNufE3lhTQcCI6FAhQEGExbREBocaCaLZ0RlgNC4KI6JaA0KeCiTmO7+/M7D0mSJc5FeKUrKfQuk25iNjs3f/AAEwATFqkEuWnJypuf8AUDo98cWkoUFUdOVyBol70rEuTi1pCcxCwDXNVRHJ3pSPPt1dwx2zpOIlfYqSUkgvLU6TXkk5SesZfeiWMLKM3IFEEJAfVnduQaOd4fFOpJkhWGWSeOWSB/LnVRh0rF1iNq42ZJ7NU6XPlkuM4AWSmlFBiS3PnBUe3P25MxOMRIW2QpUSkJAbKkkVApaOkpwKVJUkaO3u0jle5M+VhMR2mIlT8/FVASpIBcVT3iatT0jeyN7sK6h25SlTtN7CaEgmwOYaAMY1OoKqfpSnLlYFCUukzFCWS3sqS6g/VKSPOOe4TYxUkKKghDOVG5tRjQNzJ1jse2sJKx2BWlMyXOCEFaVy1h+0QCUGhIrYuaV5xzPbeHUrCEoFEgHyAoPdGadrjY+xZKEEZc1UqdRerKALMztyHxis2RvhNmY5OHXLSlCioJGU5k5UlQKi9zlrTWL3cg/YSCognLLNb95Q/SKnHbJV+10TkIPZu5WBwgmWpPOtx6xn97LWzgtUtSUkhWRTHKSx4q90hqRyXd6QtO0pSXtNylXMF3L3r15x2LCzCki1QRzuVC2sZnD7p5cX9Y7QDiCwnLr/ADB7df8AiM43SsauUljRmeruKMLOD0udbvQ8u362Z/6kq0IBpzry8PdHS5cxTsA5BYtUtw9Yb2ns5EyqkAuGNwSQaOw6nTlBLqta2jbncGDkONBV+I8TkNyrbpEvbuDTNkTXJohSqN3glTej+vhD2CwwlploQlkAgB1W8j1iSuSCVJOZiCmnIvzcPesZt72o5n9FeB+0mKOZ05A4Ip2mYG97dbx1GTLDkORxVszlCdLc4qdk7AkyCeyQQV5XqSeEkh3UfRvWLbD0JarKpz7qQKl3hzy3VJqOOq2e+1Vy1KdPazK88qVL97V8THXsKCUpfiJRU8zwuQ9IqJ27eHM/6wUrE0knvMC6VAllA6GLmWmzEgZSNCR7vcIcstqY6c93lVN/ayEIUpJMtKgoGo4VEhrM6TRvaN7R0OU+VKgAFKCMw5DVvWKPau7xmYyXikrAyICSliSWzB30vbrDm9+JVKwMwoNQlKSxIYGYhJqK2LP1gt3qKTXa0xWy5UwNMloUa1ZlNR+KhHrFBtLdVKkvJULEZDUMDoouzs7FxFNuJtZecJclLgFJKlBOcsCglyKkAgv3n8NPtrDKOIwrKKcqpqz/ADEFAD9MqiPOH1VtS7gYBcrHTRUI7I50/wA2dOTxpn8vU9HDRUbJmgzJoyspHZpUfvcAUD5ZyPKLQGPT4+8XHP2W0BoRmg3jbJUCCeA8S0OEkwIIwoHhJVAgiIQN4DwUAmJOc7L3fSgkT0zaIRUIVS9yAbteG9obsIUr7I5xqRdN7tUReTtqiVPUkpAYAA5AHZKS/aJIy1U1BqKRdYFaJ98qlgBwCpSkHUZjlXfryOsebTswS93VS0lac2VAJWWdgA9WrYQxN2StJfLUVdND6XjpWJwPApCpi0pUkpUCoFwQxH2g5H78JmpmHvJlTEjmFJ94zp94hocnUiYhqqSA7CvShIuOkNqx0zLmzWUeFIOUuTQ16x0PEbPQpRPZrAILBOVQBalUqqH0aKTBYFJCnQrvoAZJN5iQSRfW14CymHnMoFSRmKu+h0kAsyRl05xqpTGSZbA5wmvJir8Ib2rsaWJilywSwSXYgghyQQRTzhyX3Zf9PTmYKknZkhMtGRIdKQkDozm/nE9CFc+Rs1LM5PX/AJiFhMzmzHLQtfi6tb8YmyEBmADO7B/WjevhGKYd7Rg2jFxpdQGnXyeHsOsGgLedvIn5pEJRHC/I6B3zE60Hj1ibnBawoGqDU0savT4RloShoRmq1bVAewNIXKDHoajKwcUqa1MRwSxD+1XL0YsdTS7m5h5Et6uTWhbw95/7oEklgzlgCmtfvi1LvC1so0LMAaPrbWtR82hmUi1Sahx/cGt81h6awJYhuRNfi48IKQWgvUg11Febmtf+YNC+E5qDNQ+IZnpBiVcMG1DUfr1/ODl4dyaOaEBnapr0rATPbEcv06nQufRvGH5SnYK6jl7Kj8mDXhpiRoB508ulYTIlh0k1PP8AtOjQoaksACR5M3kHMJmykzQZaxmQpKkkGoL3DeUKTUVawN+lb/rpCiWI5V+BP5QH8Vex9jypJZCGDguS5LWHQOX1fLWLHFSAWUakFQv95n6Q+kjKKekNTFAAknX8odg9s9DLUefvZh8+MTiIr8EsZvIv/kYnCZ8sY9Ph/wCXDyextBwgr6QkqPKOzmdeAYj5i58vm0G55iJbO5oGaGCesET1h0tniqElcMH5qYST0EOmdnjNHMQnthDJVCSY1xHJll7EmzJs4mSrjWy/4auDIOFJzA0LEEcqxb7uqTIMwT1CStSQK50pJAYqBmUexvrGj2eOJXU/gIyn0jYJExcnMkFs5BcghwLenujyydPRbpV4/Ehj9bmJF8q+2kqzsbJSvQXoCas8PbNxHYTEIcqzlOUFKkhQXS6BkBHMXAqIiby7OlgyhkFMOnQaFXNzFjutsjLLT2M1csdookAkAAoI4UmgOZj4PBpS96WW8uPMqZLSKggkvlOoBobhtBX0in2biRM7RYGYIZQKEoCcwVnbKousMLJPOLSbsTEzchnzU9r2akkpB4S4PCUsG6kePR3Z6cJhUlM1UpJU+bMoOHBohy4Hk9YzPZMzZwnyJ1AShCnJFAcpPDmBIGtFe94qcDhyqUVdmTkSllAkZXJFgGJPUwDvDg5MvESpc1S86WQpnoUZQCWFiWdtLmH9jb4oAEuXh5qwEVACQNASxNYialqZ3DuUCgJFlaC2mkWMiUkVUzkOASKP1d/kxAwkxMxaiEzEjMSEqDMHJSGtSmvxiwxE/IhasrhAKmDuWDsxcdIElyiAGAZn0YXLF2gBD0I8zUfH5rGG3f30mTsWnDzZaAJhOUocFJCSoZiScwIBFtQY3LD4t8ka19IKYaWEpLNQ30u+mvl8IOWsk5QoigLOGqKNxeOj16wvFykkFTsxDMQHsK1PuiFIAzMSNBYs7AVJTy5mzUpGSmSbVJI65r05ktb3QU1Ds13bXK2rgNp74dwyQ7kvbl66Nr6XiRkoa+AbWMlFQgZmNR/delPTlFilaUpKiUJlgVJoBe6jQRFWVedaAVcEC0c7+lqdMBw8vOcjLUwo6swDnwFB4nnG8ZvoV1SQtCwFIKVA2UkgpPgoU98N4pJIorkzt6Gkc0+h3FLEybLclJRmy/zAhj6OI6gSRVvVq/mPxis10Ira0JzP/Vf3wXaUBdw96MHfVvH1hctT0UE0LXPPoYT4At0AA9/zpHJ10dlLJFAC1/8AmrwkqDsQxNNGqz/7REDb+1zhMOqaEpUpwEguzlTDMQbCtmdhEXd3an1qUVzEBC0nKcuZi4cFLl0i4atusLK9w9FDlW1udImBV4x++ImJwU3syoKGQpKCygy0Ghvb3Rj8FvjtCRldSMQlqiYnKuhNAtDepePR4ctRz8mNt6dfJhJXGI2T9I0iYQifKmSFnmM6PJaQ/ui42tt8IQlUkJmZnAUFOkEaHLV+lNY78prbhxu9LoLr5fiYUTGLw0nETVibnUlRsoJQKWZyoOPzMaCXiVy6T1Js4PCkq8AFkHybTnBj5Ja1l47PXazJhJVFeva0kJzZ0ij1I5PWKTG75ykEgAFtSsJf4xvnjP1iYZX1Gmn4lKElS1BKRckgAaVJiFg9pSpq1JlrCyACWchjTvWu9HjLHfhKlJSUIyE8RDrYDUMK+kXOxdrSlyFzCs/ZKGYhBQDnJCeEgP5Ri+aSyR0/jdXa8MJMU/7yyNCs+CDCf3hRpKnnwR+sdf6Y/XH+eXxpdnTzWoNdAwtydXxiJvBsxOIUkqVlKXaiC79CsEemkT5DFRPX8InjDp615Ej4GPNHorF7y7GmzOOVdMvKAoLAJD60FfGMNj9sY2QeyUpSCzsjswK6haCTpzjqG30Jl9mU5QSsOVZjlGqnAJo+p1jMb17K7efmSpwlISSoklwSadKwW1SdsBiMfPnPmVMX/VMUqGUyphDZQnwF+tY1czBy5YejfeolJb7tyo+Ag8Li5GZIJB6AkfEAeRIjPbcsZZWCmEtmV5U+EaHdDdP6ypYN0pepN3A5eMadWxJKk9pLANw7WU1lA2Px0cQ9siRMk/wsoOrkj4A/CMy/hsIwUjsFdmQSU8LZnJarDN/x60mTsZKQoiYctDwqYqFDRh+EHiphMztSlKJjAFaWctzKrUNxVm5QxvBPkTEZ5rInAEhQD5msCLl3pciGzoTVvbnmA2eZeOTODGWlaiGIchiBQnr5RuFbwpAHCs+DB+tFEAfNIzaZwIcuA1rHlXr5wF4pCRVaByBbmQau/T5Ec7la7zx4rqdt7OMvZLb+sBx4FBr5xHVtpSe5LbvEkqfNQ8NBQF/dFKraEmh7VI/uDc3d/n4tzdryvamB2rXk/Lwb00g7PHGNjgd7EglMxCx4ZVAOwL20Gn3jFzhtp4ddpyQ/ExISa1HeLN4RzT9sySqigeQFSXIawvXlp0aI6tsyh3no+iqm/K9PnRm/jFxx+uuAChSc1CAxCnFHY6290Yf6UpQz4d2qmZVn1TYh+fvjOSduISSUKmhq8Oet9QOnwOhBTi94+0y9oSsJfKVoJYFnqA+j+R8947l2xlJr2ufouRlxKw9Mig/v+EdRJrp83evy8ck3c3ilSJ4UEEPwnLm1DOHGnSN/+80gjv8AP2VflBnexImolEOwAc6CrFzU++CUl2oe9TQ+FfkxBG8kgV7S76K/KFHeKT97zKV29I56b2Y3xlhWFmAijoPopLfCGN3SMj8imlrhix08PCD2ptOVOlTJQWEuAxIIDgg+LMPjErY0hDKCVB6EkF3Na3tDfS/Q2xJK5C0hu6w5aEPGO/YaywJSDWyVOXL6lukbPaGG+zm5mKQk0PJq+MZMYIXlKUjllUWf+m0ONPs1K2EkF1LUOoAGnNqQ7idloShSkKUVFJqVcxy00is2PisQoqE8pKAGzZQFE3uKWMW2JnOGDDTR/J41y0Jhb6Mz0lWzsMFKJaYoF9b5fQWMT9+J60yMNOSnPmkkrKlH2QkgANV3PnFHOxgQlMsTOEHMxU4BIozmhb4mHJm0wtHZrmOkAgAqcAH7vTo0Vy3DjhZfYbry501cuaUyxLyhQdLglVMpBN6mL5e68tcxazMAUq6UhISPKrBzEHZW2JMtKJeYBKbFx957CwqYd2WopxGInysq0zGygEEuGbMBUCijHKZW276+Nyan1RbXkTJK8ktBUWQXSHcqSCQ4DUJIpyhtO1SJeVSwAWJSWFUu3Wjn1idisTMAUrIEcZRQJHibRT4zZeQSylNTMSFMLjMyvCPRMNuH9LEjDbcQhKhmLmoUnLQ+Q1blEWZtsvRc0+Gb9IvE7F5Sz6QobFV9z4R04Mc/8dLw6TmJHP8ACLKbikoTmUoJA1JYPyrGG3w29icLLBw8t8ylAzSMwQWDDJqTWppSOY4/GYyaRNmTllQLglVi4sBTygidZxDzVqKszli4BAoaBi4anJ6RF2qlMtDhJYDiS5dZNku76OekUPZTFEPOnLdDkdqXCvAKAP6xWY7FTZTy5ai4IKnKTU06kHn+sZt2tGsWubNWSpKms4BZuSQO6B0h79iKOVXCXBLBnTa40NYjzMbM9qcQeQp4d1oZn45LDtJ/qutuppBo7azdifNwy2mAqlKoQWcgm1T1cP8AiYtVbcCCRLw8xQBYqJCa3Y3tGC2ZgU4h+ydQrxBiHAc1Bv8AnGg2ckpCJclBJyWzpCUgUFVJJSfB4Lez+LGftaZc4eUOWdeY+OVh8+EUe8mz5+JEuZw3KV5GYJuCTnJIryF4up+EnJAUpEtKAQGExRKXVQ91IIqzconpYoRlyFQUQQlIrajMHoOZ9ILbIpHKBsdWdQUo0JFQdDyMTMPu+5ZRZ0qrlDUSY3GGwAC5oEt3N+IM5pR2DH4eUPo2aCEsT7VqAAEkmxoyhbmILm1IwU3YYA71X+6L/JhtOw0gs5fUNHRp+DSszCEjvC71alj48riGtnYEBagA6SGU1RZNzmcEEC3M1i5VWMbsvYKFTUAhRCjUuQ/Sng0SNpbDRLKuEs59pWh5O5ox84s92ypGJxAKiUInKSluIJdCCBV2TV/XrGk2tJQQlQQczFjWtiymIa9+kFuqo5wrZkt3yn/NWvRoWnZMp6JJbqojwtF/NwwcEhJBynLUPQfdL8j5mHpGEl34QAA97gPUBT1pYc7Q8hpUYfZqEOsS0uEBTspw6gAU0atYMTg3z8/PpoJ2ySuSpKAgqIDFmJGdJLrZ7DSKXGbq4uWkntEUuAlZIBYPmKWLH4Wg3D6NtRwoG7gP8+fTwgs5sPT3fP6RIl7q4p27aWO8WyK0Itzr8vDqt0cVpOlkG3ArVTW8PcedYtz6UREwj8x+XzcQ4Jwu3Wl/F/e8Gd2cYP8AWRrdBuPLq/J0wkbv44glJQWNglVna39vvEO4u0r68spKO0VlUGIJNQbh9PWIKcOpJBRMWH5srWzlj6k1hc/d7GpBZaFMFewoAs2rUf8AHwZs7LxtGEsuHZjQefiP8fGLo7A4VyXWpQ0cqFORSlhD8nY6T7Kf8QfeYQjZ+ObPklkF/aym/J+XwhIw2NSr+CCfvJmNUWrcUMXR300OB3YUrTKPAD3ARYnduSj+JiQno4H4xiVY7FgsvCzD/cFeXjChtlQDLws1Iu4Q9r28K+EOxNX3WsxeEwaRwrnLPQsPVQ+AMU8mV2azMQSDVLkJJAoSASK2vEIbxyWAAUHqxGU+Wc/nBjahP+mpqVJT+vX1jF3XSTGLSWjLxrSVJckuBcVPnV2ichUpKAVhNFLAJD2Wq1OkX07CSl4NpSkryDM6WqQOK3Rx6RlcZLUqUwDkLUTbrzPWOuE1XDO7i3UYodr7zSpEzs1pmEsDQJavioQWI3gQA7pqCwK2JIp3Wt1jI7Y2yVzHJl2HVjyfyEdtubp285SMMUm5mDQ6VqfKMTPQGsz0FI3W9AbCKr/qj8YxCkclDxa/RqPHOFZ43aMuTipaFAGUEKzBJJU6hQAJI1S58YsvqWHWtKpYJCmuFhJcpZ3TZor5WAScQZ1SclH6pysDnrQ/HzssMglSDRgpLAqc0NGBB05NaM7WvrEb/bHZMuYeLMo1Zqh/nyjGpwidBHY9+sIFYNJIqJt/8xHOpUlNmHyY3h6GTQfR3h3QsuoFMwMxIZ0EmlqsLiLjD47sV5kJCzlyniZySKsXrRmF4hfR/LpMA/8AtT70Ki1Vhwh3OVwAcpL1BIcUp+cYz9tY+j+Ixs+anKtAQk5SWzFVCFUOYDSL5eDaWkskMbhLEcP8mn5RlES6HKl1mgGUOaktlB8fBo1QOaUkFINXAZI9moIahFmeMW9NT2rEYZJNUspj3kqIV3nLHWt+sOyJICMqa1JL0A5h3ILcoVIy5aPUN7LsH58yYfOjFQaxcE1Z9a1rGGjqS2apsPxdq26mGMx41JKgA9S6noL1FRahaHEpd3uRcn0oCCYaCe84TUHvJCQTYjkoNq8SVWLSoplrA9riATldyzqalNHh3ETJmUlGZwpnCSU6Xa1+UKxv2XZJIC73IGa+jG1K9OkQ5k9kroyVEWrdNTUgA8iYFoiZKKDlZVWbJ2gZi5Z7hJJLXEP4YHMWCiFAcTkpZ6PwijeN9XiArEqBzAkuC75a8QdykEg0rzMWWxuwWQFLCRTKC1ySSxUXCb06dA6ltgUASyFfdLcLXDE/h4xMmSU53IpX2aVZ6205RGwy5RQoyywCS7gMH8Byc3hG19rIw+HnTwUqVLQVJSSHJsA12drRSbFpWLw7L/hFjr7LkENVq/mIQhh7NhyH50s1eccu2Xv7jTOCpk7OjMMyClITlNCxABBANKx06btGWlVJgIJAGXR2qegJL9IcsdLG7SUoSpNfeA/IU6fh5w4EUsRz8ubjrFftfHDDyJ01KwtUtClJSQqpSl0/r4mMHubvTjJmKQVzVzETFZJiC2UBRyukAcLHleCY7VunTOyASeXgPyho4YBIqeb0b0yxOOGbMan5YWTyhpSDS1Xq1Rp935eDRlMZHDJCi3I8+gGkGGFHu1C3hWM19JW158jsJOHWqWqaVqKk97gCAA7a538oudkY6YuTIXNH2hQAtg3ECUk3arWA1jVx6HJZDDB8xTccias3weGRhki41JFADY01v+MZqTtDFHayglSvqySJRR7NZSVAhBPezF3vpakaqfmcltLkc7e8xWaO0XGbIlTZWVaAUmrN5X1pEHYmxMqk5kpagALeFmaJsjEzf/UZjmAmJEsHRBShJFuYUf7jFnKPEPEfGNxmok3YSEqzSs0lZ1QeE+KXY+6MXtraBlqXIBTnzhLhKilsodgNejx0jGTSmZK8SPVh+MVWP3WkTZqpiwSSrMQ9Hd3jcl30zbNduR4jByy7Snr3jRRPmWHhELG7MY0ZA5LyV6hzGr+kLd7Li8KqTLUUpCCpg7ZZyTpbhJPlFlvhu5KnLSlGYFDgkpUQc2UhiI3J/rGWfrpf72zB9ULF3mj4mML2h+63p18/fGk2r2YwuVM3OtKgFgKUaubuph6VjKzp2VRBYICQWo2tbVrSMRpq1YeYFOVZ2JYLUyQ6Sw4lWppyhWz0HMgkDMcj0oCCLELv1L28YzP7yKKiwShGoKXLhJu+nwrGq2LjnSgEpJIFcpc5iNXYPeMzS2XvpMUrAvkytOFHFe+D4VeOP4vbYlrUnIolJa490dr3tUpGBzJopM5wWBrnXoQ0cB2xKK562Naed46Ys11X6NcaVyy0tISZiSpRPFxIdItVsp19oxaYqWlgA4FwWaoOuUuflopPosmIl4eaVqACVyQ+ndXFv9ZlJmCQWzKCTmzKSOOrgWoG108ozn7alP4eUAsKSlRILk/0niqVubHnGhn5TKCiG4ncEA9w9YpZs5FR9m1nehF6UpZneJe2J6vqeZBSlRUnLWtnKelAYxZ01L2OXNejJILuyD7uEhVzrrANUk/Zn7rByHNQAWt+kCQFskKUVAOHCqgm9r+NYJa0h0uAak8qi9nAahjm2dQgBKWpmB6OCxIZ3Dli8LmhQIzd0JLhwdb0OsR1SeHMClQYOTmNiMvnYtEc4gOAHKHJJF9HLE9OWkCOTksBmKUlr3pdhVrveKzHnIouApLJNFEB2UFW1peHMVjVIHHVLkAKBOYEME5UkvUG9H9YocTiqgEEE6ZhlSTdOViQxP4UaLRKk4maSCiUXOudROY+1RVyfKHdnTElZCgUO9nLEFmPEAzpd7xMwwZAcMmvtMODhe/E3IwMOtCPtsqSQpQrrxFxkJDF9QHuY0Gl2XjHQUhNgQ4UGYDR1Xc89Yjb7IKsDih/0lMH8D96thd4k7OxOZLHKNbnUPoA0P7WkCbJmSjMCQtJS+Z6kM7a3EEoscK3cRVehAT+MdrTiswBBUogsXz+JGUmthXpejRkv3FMlSly5oWTTKQzkPYpfTpGmlYkghpgFEpLgUcVq4GnrG87usyEbyhMzD4hi4MqYDwlnyKF+kc33EltPR4pOn30846ripKVsk+0koLG6SGNjdvhFbh90pElYXJzBmcFK1OxfvEFopdTRsaTIenOyfwhoE5mYMDdqa9LAw+ZgOhfqPzTEQoY2JAsQBr5joK+MYLKfSJL+2wZuc0wUA17KgpF1s6khAatWLJccRPWJ+NwqFgBcvM1QcpoehDtYa8ojLk5UsgOHNyRXV+Hxh2lRKkkY2aTYzJdcv8A00PRmjRTBW7P8GvRmtCRLCiFZUvzBFwLkAaQpT5vTSnxiqhtMus12qxs1gYlpNR5QFSnqGfwLnlrDaVUjUC1WgFlKqUkkeRewvYRUbQ29Llz+xIOclIDChKmapprFri5oQhSlUABJPIamOdbxY7PikTpYdKezd6VSXPk0a5aXGX20+L22sLSOwy5rZ1Sw7f3P7oocXtLtC9iQDwz1PUBnAQQLHXUxV7V2hMXOKsnCgFKVghzZjkJpdXOw8oWKzpUexTQgEk0cs5HeqxJDx0uXyuMxvxS43eCWtR7PKM7FQSkhOYEAEcuvjaLhOFViCJSKqWGS9NCeZoPwhSdnYUFxKSk3fKHfm7QjFYKWoMhZQfA1HIteMzHTTO7QkqTNUlxmBbhIIdtC3X4xutkzQjsRmSokoYsCTZ2OataWpWMYN1lE/8AumGgyqp5lYjZbMxJloSnODlDOyQ9nLdWgsMaPfiaFbPVkIV9qmx6k6RwDaiyieVAVA18xHbdp7WE6SZRo6gp8wLNo1Iw+O3PRMWV9sQ/8ji55LHONyixabgbORO2dPCzxLUkpQCAomVLzjK73ztYs2sUC5EwzxLGVKwDl4xZBIqSQAdL6dYv5GyUow31cmasJUVJKGTUoSgOkqLtlfzjLjZeOFOxKv5syA48M1Ize7sabbEbUlygmUpRzAg5gtRoeDiIGUByfdzjSS8WZ8hKcwU5WrMFIpklrckJFBo9i4rWOXyN2sSpio5CaKSVFiHcPlcEa11EbDY0uZJlplFjllz05waPMQcrAsWBaMu9mPCX9amekylBPaJILnvCmVr0qzg6Ugs6VApIBqKe0QXagR0Na3ilOBkKqrO7azZlS2jfpBI2RhgXGYFrhcx72JB+WEFxjntdYjBjs1BKQWAGYP1owSXIEQxMCHQaOASzlRNGT3eEw0qXLMrsnKU9oSAFLzMAyTnu1aiunKIw2XIccaz4zFs3IVjPBrkjbVxQMwqnV4cqRQJo9AoCvLR3MVeJwqktNIUEOwJFM1yk6OLeUX6dk4ejlfiFn/zHy8TV4eSrDpkKLpzuQ5eiaFwbE3h4rkzszFqOYoqkBnJvlUbNoCb1rWkSsItJllQKmVNVlCasWqyaksRf4RMOwcL95d/vHxN1awWI2JhWbMrSmdTeYzlvHoIuK5LPYC86CXJIBD/aEtlDOakaCt21i1xMxNXJYVbiNq+NGeKPZIlynSlTDKpnJLqUwNSTyf1hpUiQbrmv/wDtNZzUgHtQcvlpBxW1mcWMqFCqVKKSqoy5Qqpclhwt5xAwO01GcpGUNVlHMnNUVDg05EUiLKwmGt9oHp/Emaitpny8Oy8Jg0kKIKiioGdZcgOzKUxD0Y+dIeK3F7hWmBMx6KHDb5b51MTGDePzd4zszESVykIWlDEqKk6oBcgJI6tEZcjBPSVLbwD/AO3w98XFbaoTgPa01P6wzMxMtxxJKqChD15gA/LRn5aMEGPYSn55Un/s1A98Pox2GSGSkJ40KOVID5fC9CYuK2tZ+0ZKFZVTZaTqMyQoeIoa/rDC9u4dm+sSg/NY/wDKKrHY7DLmKWZSVEsylIBIADamG5e05YIPZI6sn8mtFMVtZJ3gwop9YktzBSfdWkWCsajIV5jlSkKcJ0OoAr7opv3hS75T6w1+205Zich4w1xS/TraHiNrYbblmyZ5uX7Gcx9UwyranKTOP9jeHeI5RT/te3CNLhNW1tCP2uQCkJABL+99IdLa/wAVtjtZS0GQsAhKVFZQxC1BBAyLKgWJjFfsacubNly08KVlIJVoLDmaRZTdrKIALMCDqbFxfwhkbRWFKUGdZc8n5saCHitmEbs4m5KOI6lVzeyDqYB3ZnipVLJPU20NheHlbWmBzmAe7MPhEGdt9QPeUfhFxGzUvX50hWkCBHQCVAg4ECDSEmBAgRC4Ui8HAgoTsJaJ0u0CBAjotBC8HAiJUKTAgRIkwSrQIECV2Ihv8/xgQIoRwoQIEKEYMQIERKhCoECIEn598BFoKBERmDVAgRIDCIKBCgVcQIECAELgzBwIQiY60VkCBG8RX//Z"/>
          <p:cNvSpPr>
            <a:spLocks noChangeAspect="1" noChangeArrowheads="1"/>
          </p:cNvSpPr>
          <p:nvPr/>
        </p:nvSpPr>
        <p:spPr bwMode="auto">
          <a:xfrm>
            <a:off x="155575" y="-1790700"/>
            <a:ext cx="60198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2" name="Picture 8" descr="http://2.bp.blogspot.com/-IcNyzmkcO0E/VNaGI_a5nYI/AAAAAAAAKq4/iI8a9BnSJeI/s1600/7.Brescia,%2BSanta%2BMaria%2BAssunta%2B%28Duomo%2BVecchio%29%2B2%2B%28Minimizer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96952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3300"/>
                </a:solidFill>
                <a:latin typeface="Century Gothic" pitchFamily="34" charset="0"/>
              </a:rPr>
              <a:t>ancienne Brescia</a:t>
            </a:r>
            <a:endParaRPr lang="it-IT" sz="3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331845" cy="2571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3619500" cy="2714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3203848" y="2348880"/>
            <a:ext cx="16289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Century Gothic" pitchFamily="34" charset="0"/>
              </a:rPr>
              <a:t>Il </a:t>
            </a:r>
            <a:r>
              <a:rPr lang="it-IT" sz="1400" b="1" dirty="0" smtClean="0">
                <a:latin typeface="Century Gothic" pitchFamily="34" charset="0"/>
              </a:rPr>
              <a:t>Duomo Nuovo </a:t>
            </a:r>
            <a:endParaRPr lang="it-IT" sz="1400" b="1" dirty="0">
              <a:latin typeface="Century Gothic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788024" y="5517232"/>
            <a:ext cx="1296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Century Gothic" pitchFamily="34" charset="0"/>
              </a:rPr>
              <a:t>Le </a:t>
            </a:r>
            <a:r>
              <a:rPr lang="it-IT" sz="1400" b="1" dirty="0" smtClean="0">
                <a:latin typeface="Century Gothic" pitchFamily="34" charset="0"/>
              </a:rPr>
              <a:t>Château</a:t>
            </a:r>
            <a:r>
              <a:rPr lang="it-IT" sz="1400" dirty="0" smtClean="0">
                <a:latin typeface="Century Gothic" pitchFamily="34" charset="0"/>
              </a:rPr>
              <a:t> </a:t>
            </a:r>
            <a:endParaRPr lang="it-IT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863</Words>
  <Application>Microsoft Office PowerPoint</Application>
  <PresentationFormat>Presentazione su schermo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Où nous sommes</vt:lpstr>
      <vt:lpstr>Où nous sommes, plus précisément</vt:lpstr>
      <vt:lpstr>Nous vous présentons notre merveilleuse ville </vt:lpstr>
      <vt:lpstr>Nos rivières</vt:lpstr>
      <vt:lpstr>Notre histoire</vt:lpstr>
      <vt:lpstr>Diapositiva 6</vt:lpstr>
      <vt:lpstr>… d’autres monuments </vt:lpstr>
      <vt:lpstr>Un peu d’histoire…</vt:lpstr>
      <vt:lpstr>ancienne Brescia</vt:lpstr>
      <vt:lpstr>Hôtel de ville et la place centrale</vt:lpstr>
      <vt:lpstr>Un peu d’économie</vt:lpstr>
      <vt:lpstr> Bon appétit </vt:lpstr>
      <vt:lpstr>et ... dulcis in fundo…  </vt:lpstr>
      <vt:lpstr>Traditions populaires</vt:lpstr>
      <vt:lpstr>Une longue course: la « Mille miglia »</vt:lpstr>
      <vt:lpstr>Nous vous saluons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Stefano</dc:creator>
  <cp:lastModifiedBy>GF</cp:lastModifiedBy>
  <cp:revision>88</cp:revision>
  <dcterms:created xsi:type="dcterms:W3CDTF">2016-03-16T17:25:52Z</dcterms:created>
  <dcterms:modified xsi:type="dcterms:W3CDTF">2016-03-29T19:21:38Z</dcterms:modified>
</cp:coreProperties>
</file>