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6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99FF"/>
    <a:srgbClr val="FF66CC"/>
    <a:srgbClr val="66FF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6174-DE18-4454-B8B2-7F735F43F0ED}" type="datetimeFigureOut">
              <a:rPr lang="fr-FR" smtClean="0"/>
              <a:pPr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90FE-352E-4AEC-ABEB-10307F53F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6174-DE18-4454-B8B2-7F735F43F0ED}" type="datetimeFigureOut">
              <a:rPr lang="fr-FR" smtClean="0"/>
              <a:pPr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90FE-352E-4AEC-ABEB-10307F53F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6174-DE18-4454-B8B2-7F735F43F0ED}" type="datetimeFigureOut">
              <a:rPr lang="fr-FR" smtClean="0"/>
              <a:pPr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90FE-352E-4AEC-ABEB-10307F53F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6174-DE18-4454-B8B2-7F735F43F0ED}" type="datetimeFigureOut">
              <a:rPr lang="fr-FR" smtClean="0"/>
              <a:pPr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90FE-352E-4AEC-ABEB-10307F53F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6174-DE18-4454-B8B2-7F735F43F0ED}" type="datetimeFigureOut">
              <a:rPr lang="fr-FR" smtClean="0"/>
              <a:pPr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90FE-352E-4AEC-ABEB-10307F53F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6174-DE18-4454-B8B2-7F735F43F0ED}" type="datetimeFigureOut">
              <a:rPr lang="fr-FR" smtClean="0"/>
              <a:pPr/>
              <a:t>29/03/2016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90FE-352E-4AEC-ABEB-10307F53F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6174-DE18-4454-B8B2-7F735F43F0ED}" type="datetimeFigureOut">
              <a:rPr lang="fr-FR" smtClean="0"/>
              <a:pPr/>
              <a:t>29/03/2016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90FE-352E-4AEC-ABEB-10307F53F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6174-DE18-4454-B8B2-7F735F43F0ED}" type="datetimeFigureOut">
              <a:rPr lang="fr-FR" smtClean="0"/>
              <a:pPr/>
              <a:t>29/03/2016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90FE-352E-4AEC-ABEB-10307F53F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6174-DE18-4454-B8B2-7F735F43F0ED}" type="datetimeFigureOut">
              <a:rPr lang="fr-FR" smtClean="0"/>
              <a:pPr/>
              <a:t>29/03/2016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90FE-352E-4AEC-ABEB-10307F53F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6174-DE18-4454-B8B2-7F735F43F0ED}" type="datetimeFigureOut">
              <a:rPr lang="fr-FR" smtClean="0"/>
              <a:pPr/>
              <a:t>29/03/2016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90FE-352E-4AEC-ABEB-10307F53F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6174-DE18-4454-B8B2-7F735F43F0ED}" type="datetimeFigureOut">
              <a:rPr lang="fr-FR" smtClean="0"/>
              <a:pPr/>
              <a:t>29/03/2016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90FE-352E-4AEC-ABEB-10307F53F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E6174-DE18-4454-B8B2-7F735F43F0ED}" type="datetimeFigureOut">
              <a:rPr lang="fr-FR" smtClean="0"/>
              <a:pPr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90FE-352E-4AEC-ABEB-10307F53F5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136904" cy="228942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 1</a:t>
            </a:r>
            <a:r>
              <a:rPr lang="fr-FR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avril</a:t>
            </a:r>
            <a:b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c’est 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la fête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 farces, 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des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blagues et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 poissons dans le dos 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/>
          <a:srcRect r="-34127" b="36317"/>
          <a:stretch/>
        </p:blipFill>
        <p:spPr bwMode="auto">
          <a:xfrm>
            <a:off x="0" y="0"/>
            <a:ext cx="3348990" cy="2000251"/>
          </a:xfrm>
          <a:prstGeom prst="rect">
            <a:avLst/>
          </a:prstGeom>
          <a:noFill/>
        </p:spPr>
      </p:pic>
      <p:pic>
        <p:nvPicPr>
          <p:cNvPr id="12291" name="Picture 3" descr="C:\Users\CDI\AppData\Local\Microsoft\Windows\Temporary Internet Files\Content.IE5\TQBI3WBD\poisson-avril[1].jpg"/>
          <p:cNvPicPr>
            <a:picLocks noChangeAspect="1" noChangeArrowheads="1"/>
          </p:cNvPicPr>
          <p:nvPr/>
        </p:nvPicPr>
        <p:blipFill rotWithShape="1">
          <a:blip r:embed="rId3" cstate="print"/>
          <a:srcRect b="17831"/>
          <a:stretch/>
        </p:blipFill>
        <p:spPr bwMode="auto">
          <a:xfrm>
            <a:off x="5112216" y="4159374"/>
            <a:ext cx="4031784" cy="2698626"/>
          </a:xfrm>
          <a:prstGeom prst="rect">
            <a:avLst/>
          </a:prstGeom>
          <a:noFill/>
        </p:spPr>
      </p:pic>
      <p:pic>
        <p:nvPicPr>
          <p:cNvPr id="12295" name="Picture 7" descr="C:\Users\CDI\AppData\Local\Microsoft\Windows\Temporary Internet Files\Content.IE5\TQBI3WBD\poisson d'avril[1].jpg"/>
          <p:cNvPicPr>
            <a:picLocks noChangeAspect="1" noChangeArrowheads="1"/>
          </p:cNvPicPr>
          <p:nvPr/>
        </p:nvPicPr>
        <p:blipFill rotWithShape="1">
          <a:blip r:embed="rId4" cstate="print"/>
          <a:srcRect r="4591" b="34058"/>
          <a:stretch/>
        </p:blipFill>
        <p:spPr bwMode="auto">
          <a:xfrm>
            <a:off x="6156176" y="1"/>
            <a:ext cx="2850664" cy="2000250"/>
          </a:xfrm>
          <a:prstGeom prst="rect">
            <a:avLst/>
          </a:prstGeom>
          <a:noFill/>
        </p:spPr>
      </p:pic>
      <p:pic>
        <p:nvPicPr>
          <p:cNvPr id="12296" name="Picture 8" descr="C:\Users\CDI\AppData\Local\Microsoft\Windows\Temporary Internet Files\Content.IE5\HQ7H43S6\loopyetcie123855685342_gros[1].jpg"/>
          <p:cNvPicPr>
            <a:picLocks noChangeAspect="1" noChangeArrowheads="1"/>
          </p:cNvPicPr>
          <p:nvPr/>
        </p:nvPicPr>
        <p:blipFill rotWithShape="1">
          <a:blip r:embed="rId5" cstate="print"/>
          <a:srcRect t="33211"/>
          <a:stretch/>
        </p:blipFill>
        <p:spPr bwMode="auto">
          <a:xfrm>
            <a:off x="272415" y="4672016"/>
            <a:ext cx="3076575" cy="20802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90" y="188640"/>
            <a:ext cx="7992888" cy="2232248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Cette fête date du XVIe siècle.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Le 1</a:t>
            </a:r>
            <a:r>
              <a:rPr lang="fr-FR" baseline="30000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er</a:t>
            </a:r>
            <a:r>
              <a:rPr lang="fr-FR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avril 1564, le roi Charles IX décide que la nouvelle année ne commencerait plus le 1</a:t>
            </a:r>
            <a:r>
              <a:rPr lang="fr-FR" baseline="30000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er</a:t>
            </a:r>
            <a:r>
              <a:rPr lang="fr-FR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avril mais le 1</a:t>
            </a:r>
            <a:r>
              <a:rPr lang="fr-FR" baseline="30000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er</a:t>
            </a:r>
            <a:r>
              <a:rPr lang="fr-FR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janvier.</a:t>
            </a:r>
          </a:p>
          <a:p>
            <a:pPr marL="0" indent="0" algn="just">
              <a:buNone/>
            </a:pPr>
            <a:endParaRPr lang="fr-FR" dirty="0" smtClean="0">
              <a:solidFill>
                <a:srgbClr val="0099FF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2575284" cy="303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62552"/>
            <a:ext cx="2899114" cy="20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78953"/>
            <a:ext cx="2924100" cy="19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47188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548680"/>
            <a:ext cx="7869560" cy="216024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fr-FR" dirty="0" smtClean="0">
                <a:solidFill>
                  <a:srgbClr val="00FF00"/>
                </a:solidFill>
              </a:rPr>
              <a:t>    </a:t>
            </a:r>
            <a:r>
              <a:rPr lang="fr-FR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Pour de nombreuses personnes l’adaptation à ce nouveau calendrier fut difficile, et en souvenir : </a:t>
            </a:r>
            <a:r>
              <a:rPr lang="fr-FR" dirty="0">
                <a:solidFill>
                  <a:srgbClr val="00FF00"/>
                </a:solidFill>
                <a:latin typeface="Comic Sans MS" panose="030F0702030302020204" pitchFamily="66" charset="0"/>
              </a:rPr>
              <a:t>les français continuent donc de s’offrir des cadeaux « pour rire » le jour du 1er </a:t>
            </a:r>
            <a:r>
              <a:rPr lang="fr-FR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avril : </a:t>
            </a:r>
            <a:r>
              <a:rPr lang="fr-FR" dirty="0">
                <a:solidFill>
                  <a:srgbClr val="00FF00"/>
                </a:solidFill>
                <a:latin typeface="Comic Sans MS" panose="030F0702030302020204" pitchFamily="66" charset="0"/>
              </a:rPr>
              <a:t>d</a:t>
            </a:r>
            <a:r>
              <a:rPr lang="fr-FR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es blagues, des farces, des poissons collés dans le dos !</a:t>
            </a:r>
            <a:endParaRPr lang="fr-FR" dirty="0">
              <a:solidFill>
                <a:srgbClr val="00FF00"/>
              </a:solidFill>
              <a:latin typeface="Comic Sans MS" panose="030F0702030302020204" pitchFamily="66" charset="0"/>
            </a:endParaRPr>
          </a:p>
          <a:p>
            <a:pPr algn="just">
              <a:buNone/>
            </a:pPr>
            <a:endParaRPr lang="fr-FR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07096" y="2859802"/>
            <a:ext cx="752534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fr-FR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rocheblave.com/avocats/wp-content/uploads/2014/03/canular-au-trava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9" t="22695" r="20650" b="19105"/>
          <a:stretch/>
        </p:blipFill>
        <p:spPr bwMode="auto">
          <a:xfrm>
            <a:off x="502806" y="3068960"/>
            <a:ext cx="270104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35" y="2859802"/>
            <a:ext cx="5213777" cy="347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96611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01198" y="594439"/>
            <a:ext cx="2799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Quel père dit toujours ok?</a:t>
            </a:r>
          </a:p>
          <a:p>
            <a:r>
              <a:rPr lang="fr-FR" sz="3200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Le perroquet </a:t>
            </a:r>
            <a:endParaRPr lang="fr-FR" sz="3200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43808" y="30205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BLAGUES</a:t>
            </a:r>
            <a:endParaRPr lang="fr-FR" sz="32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82" y="2164099"/>
            <a:ext cx="2497425" cy="15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01296" y="4359557"/>
            <a:ext cx="5898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Deux poussins sont sur une 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table, 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comment 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fait-on 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pour qu'il n'y en 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es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plus qu'un 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?On 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en pousse un (poussin).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59088"/>
            <a:ext cx="2708422" cy="22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18476" y="859254"/>
            <a:ext cx="48827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- </a:t>
            </a:r>
            <a:r>
              <a:rPr lang="fr-FR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Toto! Si </a:t>
            </a:r>
            <a:r>
              <a:rPr lang="fr-F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je </a:t>
            </a:r>
            <a:r>
              <a:rPr lang="fr-FR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dis  </a:t>
            </a:r>
            <a:r>
              <a:rPr lang="fr-F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"j'étais belle " c'est </a:t>
            </a:r>
            <a:r>
              <a:rPr lang="fr-FR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à « l’imparfait » </a:t>
            </a:r>
            <a:r>
              <a:rPr lang="fr-F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mais si je </a:t>
            </a:r>
            <a:r>
              <a:rPr lang="fr-FR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dis  </a:t>
            </a:r>
            <a:r>
              <a:rPr lang="fr-F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" je suis belle </a:t>
            </a:r>
            <a:r>
              <a:rPr lang="fr-FR" sz="2800">
                <a:solidFill>
                  <a:srgbClr val="7030A0"/>
                </a:solidFill>
                <a:latin typeface="Comic Sans MS" panose="030F0702030302020204" pitchFamily="66" charset="0"/>
              </a:rPr>
              <a:t>" </a:t>
            </a:r>
            <a:r>
              <a:rPr lang="fr-FR" sz="2800" smtClean="0">
                <a:solidFill>
                  <a:srgbClr val="7030A0"/>
                </a:solidFill>
                <a:latin typeface="Comic Sans MS" panose="030F0702030302020204" pitchFamily="66" charset="0"/>
              </a:rPr>
              <a:t>c'est...?</a:t>
            </a:r>
            <a:endParaRPr lang="fr-FR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C'est </a:t>
            </a:r>
            <a:r>
              <a:rPr lang="fr-F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un mensonge madame</a:t>
            </a:r>
            <a:r>
              <a:rPr lang="fr-FR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 r="66800" b="12133"/>
          <a:stretch/>
        </p:blipFill>
        <p:spPr bwMode="auto">
          <a:xfrm>
            <a:off x="4319369" y="2479163"/>
            <a:ext cx="94869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41" y="266055"/>
            <a:ext cx="8229600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Cette tradition vient de France mais se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retrouve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aussi dans d’autres pays comme la Belgique,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Italie,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Angleterre et la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Suisse...</a:t>
            </a:r>
            <a:endParaRPr lang="fr-FR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t="16667" r="21875"/>
          <a:stretch>
            <a:fillRect/>
          </a:stretch>
        </p:blipFill>
        <p:spPr bwMode="auto">
          <a:xfrm>
            <a:off x="963050" y="2353585"/>
            <a:ext cx="1736742" cy="1389394"/>
          </a:xfrm>
          <a:prstGeom prst="rect">
            <a:avLst/>
          </a:prstGeom>
          <a:noFill/>
        </p:spPr>
      </p:pic>
      <p:pic>
        <p:nvPicPr>
          <p:cNvPr id="4110" name="Picture 1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 l="5230" t="18306" r="5856" b="16317"/>
          <a:stretch>
            <a:fillRect/>
          </a:stretch>
        </p:blipFill>
        <p:spPr bwMode="auto">
          <a:xfrm>
            <a:off x="863588" y="4954983"/>
            <a:ext cx="1939829" cy="1426344"/>
          </a:xfrm>
          <a:prstGeom prst="rect">
            <a:avLst/>
          </a:prstGeom>
          <a:noFill/>
        </p:spPr>
      </p:pic>
      <p:pic>
        <p:nvPicPr>
          <p:cNvPr id="4112" name="Picture 16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 t="21429" b="14286"/>
          <a:stretch>
            <a:fillRect/>
          </a:stretch>
        </p:blipFill>
        <p:spPr bwMode="auto">
          <a:xfrm>
            <a:off x="5724128" y="5085184"/>
            <a:ext cx="1848202" cy="1188130"/>
          </a:xfrm>
          <a:prstGeom prst="rect">
            <a:avLst/>
          </a:prstGeom>
          <a:noFill/>
        </p:spPr>
      </p:pic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 t="16005" b="16772"/>
          <a:stretch>
            <a:fillRect/>
          </a:stretch>
        </p:blipFill>
        <p:spPr bwMode="auto">
          <a:xfrm>
            <a:off x="3275298" y="3696058"/>
            <a:ext cx="1872766" cy="125892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83" y="2403573"/>
            <a:ext cx="1685930" cy="133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0502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130</Words>
  <Application>Microsoft Office PowerPoint</Application>
  <PresentationFormat>Affichage à l'écran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Le 1er  avril c’est la fête des farces, des blagues et des poissons dans le dos !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1er AVRIL Poisson d’avril</dc:title>
  <dc:creator>CDI</dc:creator>
  <cp:lastModifiedBy>Documentaliste</cp:lastModifiedBy>
  <cp:revision>36</cp:revision>
  <dcterms:created xsi:type="dcterms:W3CDTF">2016-03-07T11:56:21Z</dcterms:created>
  <dcterms:modified xsi:type="dcterms:W3CDTF">2016-03-29T08:56:00Z</dcterms:modified>
</cp:coreProperties>
</file>