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B6AE4FAD-6CAA-46C4-A7EE-5B683CD66AA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3782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670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1909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697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0060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1408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1305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588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939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160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7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F30AC-6B58-494B-BCB3-FE26939B2C0D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F6F97-3587-4B67-85B0-4896592614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5139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prevenzione del disagio scolastico: linee di lavoro per un vademecum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Resoconto dell’attività svolta</a:t>
            </a:r>
          </a:p>
          <a:p>
            <a:r>
              <a:rPr lang="it-IT" dirty="0" smtClean="0"/>
              <a:t>Pierpaolo Triani</a:t>
            </a:r>
          </a:p>
          <a:p>
            <a:r>
              <a:rPr lang="it-IT" dirty="0" smtClean="0"/>
              <a:t>Manerbio 24 giugno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10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I.C Carpenedolo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Lavoro con un team docenti della primaria e con un consiglio di classe della scuola secondaria di primo grado su singoli casi proposti dai docenti.</a:t>
            </a:r>
          </a:p>
          <a:p>
            <a:r>
              <a:rPr lang="it-IT" dirty="0" smtClean="0"/>
              <a:t>Nella fase iniziale sono stati utilizzati alcuni degli strumenti proposti che sono principalmente serviti a focalizzare l’attenzione su casi specifici e a descrivere le problematiche.</a:t>
            </a:r>
          </a:p>
          <a:p>
            <a:r>
              <a:rPr lang="it-IT" dirty="0" smtClean="0"/>
              <a:t>Nel primo incontro sono stati esaminate le situazioni scelte, sono state individuate delle strategie possibili.</a:t>
            </a:r>
          </a:p>
          <a:p>
            <a:r>
              <a:rPr lang="it-IT" dirty="0" smtClean="0"/>
              <a:t>Nel secondo incontro si è svolta una valutazione delle strategie attuate e sono stati presi in considerazioni anche altri casi.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3800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I.C Leno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Un primo incontro è stato svolto con gruppo ampio di docenti per riflettere insieme sul disagio educativo degli insegnanti e per mettere a fuoco alcune situazioni problematiche, descritte e osservate anche con l’utilizzo degli strumenti proposti nel progetto.</a:t>
            </a:r>
          </a:p>
          <a:p>
            <a:pPr marL="0" indent="0">
              <a:buNone/>
            </a:pPr>
            <a:r>
              <a:rPr lang="it-IT" dirty="0" smtClean="0"/>
              <a:t>Nel secondo incontro sono stati ripresi i casi, in modo particolare uno. Successivamente si è riflettuto sul come far crescere in tutta la scuola una logica condivisa di prevenzione del disagio.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3598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I.C Manerbio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Il lavoro si è svolto sempre insieme con un gruppo composto da docenti di scuola primaria e docenti di scuola secondaria di secondo grado.</a:t>
            </a:r>
          </a:p>
          <a:p>
            <a:r>
              <a:rPr lang="it-IT" dirty="0" smtClean="0"/>
              <a:t>Si sono portati avanti due linee di lavoro.</a:t>
            </a:r>
          </a:p>
          <a:p>
            <a:r>
              <a:rPr lang="it-IT" dirty="0" smtClean="0"/>
              <a:t>Le docenti della scuola primaria hanno preso in considerazioni gli strumenti proposti dal progetto per ridelineare un insieme di strumenti idonei ad accompagnare la progettazione pedagogica e didattica per una scuola a misura di ciascuno.</a:t>
            </a:r>
          </a:p>
          <a:p>
            <a:r>
              <a:rPr lang="it-IT" dirty="0" smtClean="0"/>
              <a:t>Le docenti della scuola secondaria hanno utilizzato gli strumenti presentati dal progetto per  descrivere una situazione che è stata oggetto di confronto comune.  Anche alla luce del confronto è stato costruito un intervento sulla classe che è stato oggetto di confronto nel secondo incontro.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510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processi avviati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531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Confronto pedagogico </a:t>
            </a:r>
            <a:br>
              <a:rPr lang="it-IT" i="1" dirty="0" smtClean="0"/>
            </a:br>
            <a:r>
              <a:rPr lang="it-IT" i="1" dirty="0" smtClean="0"/>
              <a:t>sulle situazioni problematiche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progetto ha messo in luce:</a:t>
            </a:r>
          </a:p>
          <a:p>
            <a:pPr>
              <a:buFontTx/>
              <a:buChar char="-"/>
            </a:pPr>
            <a:r>
              <a:rPr lang="it-IT" dirty="0" smtClean="0"/>
              <a:t>l’importanza di dedicare un tempo adeguato all’analisi delle situazioni problematiche;</a:t>
            </a:r>
          </a:p>
          <a:p>
            <a:pPr>
              <a:buFontTx/>
              <a:buChar char="-"/>
            </a:pPr>
            <a:r>
              <a:rPr lang="it-IT" dirty="0" smtClean="0"/>
              <a:t>l’importanza di descrivere i casi problematici mettendo in luce sia le difficoltà, sia le risorse.</a:t>
            </a:r>
          </a:p>
          <a:p>
            <a:pPr>
              <a:buFontTx/>
              <a:buChar char="-"/>
            </a:pPr>
            <a:r>
              <a:rPr lang="it-IT" dirty="0" smtClean="0"/>
              <a:t>Il fatto che una cultura pedagogica comune si costruisce lavorando insieme;</a:t>
            </a:r>
          </a:p>
          <a:p>
            <a:pPr>
              <a:buFontTx/>
              <a:buChar char="-"/>
            </a:pPr>
            <a:r>
              <a:rPr lang="it-IT" dirty="0" smtClean="0"/>
              <a:t>Il fatto che una cultura pedagogica comune richiede dispositivi di confronto e di raccordo che chiedono di essere implementati e valorizzati.</a:t>
            </a:r>
          </a:p>
        </p:txBody>
      </p:sp>
    </p:spTree>
    <p:extLst>
      <p:ext uri="{BB962C8B-B14F-4D97-AF65-F5344CB8AC3E}">
        <p14:creationId xmlns:p14="http://schemas.microsoft.com/office/powerpoint/2010/main" xmlns="" val="17715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Utilizzo di alcuni strumenti di descrizione e di progettazione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progetto ha permesso di:</a:t>
            </a:r>
          </a:p>
          <a:p>
            <a:pPr>
              <a:buFontTx/>
              <a:buChar char="-"/>
            </a:pPr>
            <a:r>
              <a:rPr lang="it-IT" dirty="0" smtClean="0"/>
              <a:t>Mettere in luce l’importanza di alcuni strumenti per condividere l’analisi delle situazioni e per circoscrivere gli interventi;</a:t>
            </a:r>
          </a:p>
          <a:p>
            <a:pPr>
              <a:buFontTx/>
              <a:buChar char="-"/>
            </a:pPr>
            <a:r>
              <a:rPr lang="it-IT" dirty="0" smtClean="0"/>
              <a:t>Testare (e quindi anche mostrare le debolezze) degli strumenti proposti</a:t>
            </a:r>
          </a:p>
          <a:p>
            <a:pPr>
              <a:buFontTx/>
              <a:buChar char="-"/>
            </a:pPr>
            <a:r>
              <a:rPr lang="it-IT" dirty="0" smtClean="0"/>
              <a:t>Ripensare e valorizzare ulteriormente gli strumenti già utilizzati dai docenti</a:t>
            </a:r>
          </a:p>
          <a:p>
            <a:pPr>
              <a:buFontTx/>
              <a:buChar char="-"/>
            </a:pPr>
            <a:r>
              <a:rPr lang="it-IT" dirty="0" smtClean="0"/>
              <a:t>Porre la questione di un bagaglio ‘sostenibile’ di strumenti osservativi, descrittivi, progettuali.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965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Attivazione di linee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progetto ha permesso di:</a:t>
            </a:r>
          </a:p>
          <a:p>
            <a:pPr>
              <a:buFontTx/>
              <a:buChar char="-"/>
            </a:pPr>
            <a:r>
              <a:rPr lang="it-IT" dirty="0" smtClean="0"/>
              <a:t>Consolidare la consapevolezza dell’importanza gruppi permanenti di lavoro all’interno delle scuole sul tema del disagio.</a:t>
            </a:r>
          </a:p>
          <a:p>
            <a:pPr>
              <a:buFontTx/>
              <a:buChar char="-"/>
            </a:pPr>
            <a:r>
              <a:rPr lang="it-IT" dirty="0" smtClean="0"/>
              <a:t>Intensificare il processo di costruzione di linee e strumenti condivisi a livello di scuola per l’osservazione e la progettazione didattica</a:t>
            </a:r>
          </a:p>
          <a:p>
            <a:pPr>
              <a:buFontTx/>
              <a:buChar char="-"/>
            </a:pPr>
            <a:r>
              <a:rPr lang="it-IT" dirty="0" smtClean="0"/>
              <a:t>Ricercare linee per costruire una cultura condivisa in merito all’azione didattica</a:t>
            </a:r>
          </a:p>
          <a:p>
            <a:pPr>
              <a:buFontTx/>
              <a:buChar char="-"/>
            </a:pPr>
            <a:r>
              <a:rPr lang="it-IT" dirty="0" smtClean="0"/>
              <a:t>Ricercare linee per comprendere meglio il punto di vista dei bambini</a:t>
            </a:r>
          </a:p>
          <a:p>
            <a:pPr>
              <a:buFontTx/>
              <a:buChar char="-"/>
            </a:pPr>
            <a:r>
              <a:rPr lang="it-IT" dirty="0" smtClean="0"/>
              <a:t>Ricercare linee per coinvolgere meglio i genitori.</a:t>
            </a:r>
          </a:p>
        </p:txBody>
      </p:sp>
    </p:spTree>
    <p:extLst>
      <p:ext uri="{BB962C8B-B14F-4D97-AF65-F5344CB8AC3E}">
        <p14:creationId xmlns:p14="http://schemas.microsoft.com/office/powerpoint/2010/main" xmlns="" val="23313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Passi da fare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724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questione di fondo che </a:t>
            </a:r>
            <a:r>
              <a:rPr lang="it-IT" smtClean="0"/>
              <a:t>è </a:t>
            </a:r>
            <a:r>
              <a:rPr lang="it-IT" smtClean="0"/>
              <a:t>ritornata </a:t>
            </a:r>
            <a:r>
              <a:rPr lang="it-IT" dirty="0" smtClean="0"/>
              <a:t>in tutti gli istituti può essere riassunta in due domande:</a:t>
            </a:r>
          </a:p>
          <a:p>
            <a:pPr>
              <a:buFontTx/>
              <a:buChar char="-"/>
            </a:pPr>
            <a:r>
              <a:rPr lang="it-IT" dirty="0" smtClean="0"/>
              <a:t>Come rendere strutturata l’azione di prevenzione del disagio scolastico?</a:t>
            </a:r>
          </a:p>
          <a:p>
            <a:pPr>
              <a:buFontTx/>
              <a:buChar char="-"/>
            </a:pPr>
            <a:r>
              <a:rPr lang="it-IT" dirty="0" smtClean="0"/>
              <a:t>Come dare continuità alle azioni attivate?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198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Due possibili passi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i="1" dirty="0" smtClean="0"/>
              <a:t>Primo passo</a:t>
            </a:r>
            <a:r>
              <a:rPr lang="it-IT" dirty="0" smtClean="0"/>
              <a:t>: darsi un metodo generale a livello di scuola sintetizzabile nei seguenti passaggi:</a:t>
            </a:r>
          </a:p>
          <a:p>
            <a:pPr>
              <a:buFontTx/>
              <a:buChar char="-"/>
            </a:pPr>
            <a:r>
              <a:rPr lang="it-IT" dirty="0" smtClean="0"/>
              <a:t>Delineare il campo di azione della scuola in merito al disagio </a:t>
            </a:r>
            <a:r>
              <a:rPr lang="it-IT" dirty="0" err="1" smtClean="0"/>
              <a:t>scolatico</a:t>
            </a:r>
            <a:r>
              <a:rPr lang="it-IT" dirty="0" smtClean="0"/>
              <a:t> (La </a:t>
            </a:r>
            <a:r>
              <a:rPr lang="it-IT" dirty="0" smtClean="0"/>
              <a:t>vision </a:t>
            </a:r>
            <a:r>
              <a:rPr lang="it-IT" dirty="0" smtClean="0"/>
              <a:t>e i criteri di una scuola a misura di ciascuno)</a:t>
            </a:r>
          </a:p>
          <a:p>
            <a:pPr>
              <a:buFontTx/>
              <a:buChar char="-"/>
            </a:pPr>
            <a:r>
              <a:rPr lang="it-IT" dirty="0" smtClean="0"/>
              <a:t>Porre al centro la didattica quotidiana attraverso il progetto educativo e didattico di classe</a:t>
            </a:r>
          </a:p>
          <a:p>
            <a:pPr>
              <a:buFontTx/>
              <a:buChar char="-"/>
            </a:pPr>
            <a:r>
              <a:rPr lang="it-IT" dirty="0" smtClean="0"/>
              <a:t>Osservare la classe</a:t>
            </a:r>
          </a:p>
          <a:p>
            <a:pPr>
              <a:buFontTx/>
              <a:buChar char="-"/>
            </a:pPr>
            <a:r>
              <a:rPr lang="it-IT" dirty="0" smtClean="0"/>
              <a:t>Circoscrivere le situazioni problematiche</a:t>
            </a:r>
          </a:p>
          <a:p>
            <a:pPr>
              <a:buFontTx/>
              <a:buChar char="-"/>
            </a:pPr>
            <a:r>
              <a:rPr lang="it-IT" dirty="0" smtClean="0"/>
              <a:t>Delineare tempi e </a:t>
            </a:r>
            <a:r>
              <a:rPr lang="it-IT" dirty="0" smtClean="0"/>
              <a:t>spazi </a:t>
            </a:r>
            <a:r>
              <a:rPr lang="it-IT" dirty="0" smtClean="0"/>
              <a:t>di confronto</a:t>
            </a:r>
          </a:p>
          <a:p>
            <a:pPr>
              <a:buFontTx/>
              <a:buChar char="-"/>
            </a:pPr>
            <a:r>
              <a:rPr lang="it-IT" dirty="0" smtClean="0"/>
              <a:t>(Integrare gli strumenti di personalizzazione con l’attenzione allo sviluppo delle competenze di ogni singolo alunno)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872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L’orizzonte del nostro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07226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Secondo passo:</a:t>
            </a:r>
          </a:p>
          <a:p>
            <a:pPr marL="0" indent="0">
              <a:buNone/>
            </a:pPr>
            <a:r>
              <a:rPr lang="it-IT" dirty="0" smtClean="0"/>
              <a:t>Sistemare il bagaglio ‘sostenibile’ degli strumenti e renderlo disponibile a tutti i docenti.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850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i="1" dirty="0" smtClean="0"/>
          </a:p>
          <a:p>
            <a:pPr algn="ctr"/>
            <a:endParaRPr lang="it-IT" sz="4000" i="1"/>
          </a:p>
          <a:p>
            <a:pPr algn="ctr"/>
            <a:r>
              <a:rPr lang="it-IT" sz="4000" i="1" smtClean="0"/>
              <a:t>GRAZIE A TUTTE E TUTTI VOI!!</a:t>
            </a:r>
            <a:endParaRPr lang="it-IT" sz="4000" i="1" dirty="0"/>
          </a:p>
        </p:txBody>
      </p:sp>
    </p:spTree>
    <p:extLst>
      <p:ext uri="{BB962C8B-B14F-4D97-AF65-F5344CB8AC3E}">
        <p14:creationId xmlns:p14="http://schemas.microsoft.com/office/powerpoint/2010/main" xmlns="" val="6776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94719"/>
          </a:xfrm>
        </p:spPr>
        <p:txBody>
          <a:bodyPr>
            <a:normAutofit/>
          </a:bodyPr>
          <a:lstStyle/>
          <a:p>
            <a:r>
              <a:rPr lang="it-IT" dirty="0" smtClean="0"/>
              <a:t>Provare sul campo interventi operativi per la prevenzione del disagio scolastico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491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Distinguere i livelli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Primo livello: generale</a:t>
            </a:r>
          </a:p>
          <a:p>
            <a:r>
              <a:rPr lang="it-IT" dirty="0" smtClean="0"/>
              <a:t>Secondo livello: specifico</a:t>
            </a:r>
          </a:p>
          <a:p>
            <a:r>
              <a:rPr lang="it-IT" dirty="0" smtClean="0"/>
              <a:t>Terzo livello: specialistico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265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Riconoscere le diverse aree di intervento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Singolo</a:t>
            </a:r>
          </a:p>
          <a:p>
            <a:r>
              <a:rPr lang="it-IT" dirty="0" smtClean="0"/>
              <a:t>Classe</a:t>
            </a:r>
          </a:p>
          <a:p>
            <a:r>
              <a:rPr lang="it-IT" dirty="0" smtClean="0"/>
              <a:t>Sistema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388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Darsi una logica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smtClean="0"/>
              <a:t>Osservare</a:t>
            </a:r>
          </a:p>
          <a:p>
            <a:pPr marL="0" indent="0">
              <a:buNone/>
            </a:pPr>
            <a:r>
              <a:rPr lang="it-IT" dirty="0" smtClean="0"/>
              <a:t>Interpretare</a:t>
            </a:r>
          </a:p>
          <a:p>
            <a:pPr marL="0" indent="0">
              <a:buNone/>
            </a:pPr>
            <a:r>
              <a:rPr lang="it-IT" dirty="0" smtClean="0"/>
              <a:t>Circoscrivere</a:t>
            </a:r>
          </a:p>
          <a:p>
            <a:pPr marL="0" indent="0">
              <a:buNone/>
            </a:pPr>
            <a:r>
              <a:rPr lang="it-IT" dirty="0" smtClean="0"/>
              <a:t>Delineare interventi</a:t>
            </a:r>
          </a:p>
          <a:p>
            <a:pPr>
              <a:buFontTx/>
              <a:buChar char="-"/>
            </a:pPr>
            <a:r>
              <a:rPr lang="it-IT" dirty="0" smtClean="0"/>
              <a:t>Comunicare</a:t>
            </a:r>
          </a:p>
          <a:p>
            <a:pPr>
              <a:buFontTx/>
              <a:buChar char="-"/>
            </a:pPr>
            <a:r>
              <a:rPr lang="it-IT" dirty="0" smtClean="0"/>
              <a:t>Ascoltare</a:t>
            </a:r>
          </a:p>
          <a:p>
            <a:pPr>
              <a:buFontTx/>
              <a:buChar char="-"/>
            </a:pPr>
            <a:r>
              <a:rPr lang="it-IT" dirty="0" smtClean="0"/>
              <a:t>Sostenere</a:t>
            </a:r>
          </a:p>
          <a:p>
            <a:pPr>
              <a:buFontTx/>
              <a:buChar char="-"/>
            </a:pPr>
            <a:r>
              <a:rPr lang="it-IT" dirty="0" smtClean="0"/>
              <a:t>Responsabilizzare</a:t>
            </a:r>
          </a:p>
          <a:p>
            <a:pPr>
              <a:buFontTx/>
              <a:buChar char="-"/>
            </a:pPr>
            <a:r>
              <a:rPr lang="it-IT" dirty="0" smtClean="0"/>
              <a:t>Valorizzare la classe</a:t>
            </a:r>
          </a:p>
          <a:p>
            <a:pPr>
              <a:buFontTx/>
              <a:buChar char="-"/>
            </a:pPr>
            <a:r>
              <a:rPr lang="it-IT" dirty="0" smtClean="0"/>
              <a:t>Operare a livello di impianto formativo</a:t>
            </a:r>
          </a:p>
          <a:p>
            <a:pPr>
              <a:buFontTx/>
              <a:buChar char="-"/>
            </a:pPr>
            <a:r>
              <a:rPr lang="it-IT" dirty="0" smtClean="0"/>
              <a:t>Comunicare e collaborare con la </a:t>
            </a:r>
          </a:p>
          <a:p>
            <a:pPr>
              <a:buFontTx/>
              <a:buChar char="-"/>
            </a:pPr>
            <a:r>
              <a:rPr lang="it-IT" dirty="0" smtClean="0"/>
              <a:t>e </a:t>
            </a:r>
            <a:r>
              <a:rPr lang="it-IT" dirty="0"/>
              <a:t>collaborare con </a:t>
            </a:r>
            <a:r>
              <a:rPr lang="it-IT"/>
              <a:t>il </a:t>
            </a:r>
            <a:r>
              <a:rPr lang="it-IT" smtClean="0"/>
              <a:t>territorio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Valutare gli interventi</a:t>
            </a:r>
          </a:p>
          <a:p>
            <a:pPr>
              <a:buFontTx/>
              <a:buChar char="-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4271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azioni suggerite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Scegliere un team docente/consiglio di classe</a:t>
            </a:r>
          </a:p>
          <a:p>
            <a:r>
              <a:rPr lang="it-IT" dirty="0" smtClean="0"/>
              <a:t>Circoscrivere una situazione problematica</a:t>
            </a:r>
          </a:p>
          <a:p>
            <a:r>
              <a:rPr lang="it-IT" dirty="0" smtClean="0"/>
              <a:t>Applicare la logica di lavoro alla situazione problematica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 passi sono supportati da </a:t>
            </a:r>
            <a:r>
              <a:rPr lang="it-IT" smtClean="0"/>
              <a:t>alcune schede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405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962871"/>
          </a:xfrm>
        </p:spPr>
        <p:txBody>
          <a:bodyPr/>
          <a:lstStyle/>
          <a:p>
            <a:r>
              <a:rPr lang="it-IT" dirty="0" smtClean="0"/>
              <a:t>Che cosa è stato fatto</a:t>
            </a:r>
            <a:br>
              <a:rPr lang="it-IT" dirty="0" smtClean="0"/>
            </a:br>
            <a:r>
              <a:rPr lang="it-IT" dirty="0" smtClean="0"/>
              <a:t>e come si è lavorato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314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I.C Calvisano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Lavoro con un gruppo di insegnanti della primaria e con un gruppo di insegnanti della scuola secondaria di primo grado su singoli casi proposti dai docenti.</a:t>
            </a:r>
          </a:p>
          <a:p>
            <a:r>
              <a:rPr lang="it-IT" dirty="0" smtClean="0"/>
              <a:t>Nella fase iniziale sono stati utilizzati alcuni degli strumenti proposti che sono principalmente serviti a focalizzare l’attenzione su casi specifici e a descrivere le problematiche.</a:t>
            </a:r>
          </a:p>
          <a:p>
            <a:r>
              <a:rPr lang="it-IT" dirty="0" smtClean="0"/>
              <a:t>Nel primo incontro sono stati esaminate le situazioni scelte, sono state individuate delle strategie possibili.</a:t>
            </a:r>
          </a:p>
          <a:p>
            <a:r>
              <a:rPr lang="it-IT" dirty="0" smtClean="0"/>
              <a:t>Nel secondo incontro si è svolta una valutazione delle strategie attuate e sono stati presi in considerazioni anche altri casi.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37894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884</Words>
  <Application>Microsoft Office PowerPoint</Application>
  <PresentationFormat>Presentazione su schermo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La prevenzione del disagio scolastico: linee di lavoro per un vademecum</vt:lpstr>
      <vt:lpstr>L’orizzonte del nostro lavoro</vt:lpstr>
      <vt:lpstr>Provare sul campo interventi operativi per la prevenzione del disagio scolastico</vt:lpstr>
      <vt:lpstr>Distinguere i livelli</vt:lpstr>
      <vt:lpstr>Riconoscere le diverse aree di intervento</vt:lpstr>
      <vt:lpstr>Darsi una logica di lavoro</vt:lpstr>
      <vt:lpstr>Le azioni suggerite</vt:lpstr>
      <vt:lpstr>Che cosa è stato fatto e come si è lavorato</vt:lpstr>
      <vt:lpstr>I.C Calvisano</vt:lpstr>
      <vt:lpstr>I.C Carpenedolo</vt:lpstr>
      <vt:lpstr>I.C Leno</vt:lpstr>
      <vt:lpstr>I.C Manerbio</vt:lpstr>
      <vt:lpstr>I processi avviati</vt:lpstr>
      <vt:lpstr>Confronto pedagogico  sulle situazioni problematiche</vt:lpstr>
      <vt:lpstr>Utilizzo di alcuni strumenti di descrizione e di progettazione</vt:lpstr>
      <vt:lpstr>Attivazione di linee di lavoro</vt:lpstr>
      <vt:lpstr>Passi da fare</vt:lpstr>
      <vt:lpstr>Diapositiva 18</vt:lpstr>
      <vt:lpstr>Due possibili passi</vt:lpstr>
      <vt:lpstr>Diapositiva 20</vt:lpstr>
      <vt:lpstr>Diapositiva 21</vt:lpstr>
    </vt:vector>
  </TitlesOfParts>
  <Company>Università Cattolica del Sacro Cuore - Piacenza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Your User Name</dc:creator>
  <cp:lastModifiedBy>ferraboschi</cp:lastModifiedBy>
  <cp:revision>10</cp:revision>
  <dcterms:created xsi:type="dcterms:W3CDTF">2015-06-23T15:39:31Z</dcterms:created>
  <dcterms:modified xsi:type="dcterms:W3CDTF">2015-06-24T14:34:02Z</dcterms:modified>
</cp:coreProperties>
</file>